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57" r:id="rId4"/>
    <p:sldId id="258" r:id="rId5"/>
    <p:sldId id="259" r:id="rId6"/>
    <p:sldId id="283" r:id="rId7"/>
    <p:sldId id="282" r:id="rId8"/>
    <p:sldId id="262" r:id="rId9"/>
    <p:sldId id="264" r:id="rId10"/>
    <p:sldId id="267" r:id="rId11"/>
    <p:sldId id="261" r:id="rId12"/>
    <p:sldId id="273" r:id="rId13"/>
    <p:sldId id="269" r:id="rId14"/>
    <p:sldId id="274" r:id="rId15"/>
    <p:sldId id="276" r:id="rId16"/>
    <p:sldId id="280" r:id="rId17"/>
    <p:sldId id="275" r:id="rId18"/>
    <p:sldId id="279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 snapToObjects="1" showGuides="1">
      <p:cViewPr>
        <p:scale>
          <a:sx n="78" d="100"/>
          <a:sy n="78" d="100"/>
        </p:scale>
        <p:origin x="-276" y="-60"/>
      </p:cViewPr>
      <p:guideLst>
        <p:guide orient="horz" pos="465"/>
        <p:guide orient="horz" pos="2579"/>
        <p:guide orient="horz" pos="657"/>
        <p:guide pos="30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cgua05\franciscoa$\Data\word-excel\FISIOLOGIA\temp%20suelo%20RVI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31167979002625E-2"/>
          <c:y val="4.7251277830816611E-2"/>
          <c:w val="0.89659492563429566"/>
          <c:h val="0.71430165959881808"/>
        </c:manualLayout>
      </c:layout>
      <c:lineChart>
        <c:grouping val="standard"/>
        <c:varyColors val="0"/>
        <c:ser>
          <c:idx val="0"/>
          <c:order val="0"/>
          <c:tx>
            <c:v>Suelo desnudo</c:v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Sheet1!$L$5:$L$16</c:f>
              <c:strCache>
                <c:ptCount val="12"/>
                <c:pt idx="0">
                  <c:v>7 am</c:v>
                </c:pt>
                <c:pt idx="1">
                  <c:v>8 am</c:v>
                </c:pt>
                <c:pt idx="2">
                  <c:v>9 am</c:v>
                </c:pt>
                <c:pt idx="3">
                  <c:v>10 am</c:v>
                </c:pt>
                <c:pt idx="4">
                  <c:v>11 am</c:v>
                </c:pt>
                <c:pt idx="5">
                  <c:v>12 hrs</c:v>
                </c:pt>
                <c:pt idx="6">
                  <c:v>1 pm</c:v>
                </c:pt>
                <c:pt idx="7">
                  <c:v>2 pm</c:v>
                </c:pt>
                <c:pt idx="8">
                  <c:v>3 pm</c:v>
                </c:pt>
                <c:pt idx="9">
                  <c:v>4 pm</c:v>
                </c:pt>
                <c:pt idx="10">
                  <c:v>5 pm</c:v>
                </c:pt>
                <c:pt idx="11">
                  <c:v>6 pm</c:v>
                </c:pt>
              </c:strCache>
            </c:strRef>
          </c:cat>
          <c:val>
            <c:numRef>
              <c:f>Sheet1!$M$5:$M$16</c:f>
              <c:numCache>
                <c:formatCode>General</c:formatCode>
                <c:ptCount val="12"/>
                <c:pt idx="0">
                  <c:v>26</c:v>
                </c:pt>
                <c:pt idx="1">
                  <c:v>31</c:v>
                </c:pt>
                <c:pt idx="2">
                  <c:v>32</c:v>
                </c:pt>
                <c:pt idx="3">
                  <c:v>37</c:v>
                </c:pt>
                <c:pt idx="4">
                  <c:v>38</c:v>
                </c:pt>
                <c:pt idx="5">
                  <c:v>37</c:v>
                </c:pt>
                <c:pt idx="6">
                  <c:v>38</c:v>
                </c:pt>
                <c:pt idx="7">
                  <c:v>40</c:v>
                </c:pt>
                <c:pt idx="8">
                  <c:v>38</c:v>
                </c:pt>
                <c:pt idx="9">
                  <c:v>36</c:v>
                </c:pt>
                <c:pt idx="10">
                  <c:v>32</c:v>
                </c:pt>
                <c:pt idx="11">
                  <c:v>30</c:v>
                </c:pt>
              </c:numCache>
            </c:numRef>
          </c:val>
          <c:smooth val="0"/>
        </c:ser>
        <c:ser>
          <c:idx val="1"/>
          <c:order val="1"/>
          <c:tx>
            <c:v>Suelo cubierto</c:v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Sheet1!$L$5:$L$16</c:f>
              <c:strCache>
                <c:ptCount val="12"/>
                <c:pt idx="0">
                  <c:v>7 am</c:v>
                </c:pt>
                <c:pt idx="1">
                  <c:v>8 am</c:v>
                </c:pt>
                <c:pt idx="2">
                  <c:v>9 am</c:v>
                </c:pt>
                <c:pt idx="3">
                  <c:v>10 am</c:v>
                </c:pt>
                <c:pt idx="4">
                  <c:v>11 am</c:v>
                </c:pt>
                <c:pt idx="5">
                  <c:v>12 hrs</c:v>
                </c:pt>
                <c:pt idx="6">
                  <c:v>1 pm</c:v>
                </c:pt>
                <c:pt idx="7">
                  <c:v>2 pm</c:v>
                </c:pt>
                <c:pt idx="8">
                  <c:v>3 pm</c:v>
                </c:pt>
                <c:pt idx="9">
                  <c:v>4 pm</c:v>
                </c:pt>
                <c:pt idx="10">
                  <c:v>5 pm</c:v>
                </c:pt>
                <c:pt idx="11">
                  <c:v>6 pm</c:v>
                </c:pt>
              </c:strCache>
            </c:strRef>
          </c:cat>
          <c:val>
            <c:numRef>
              <c:f>Sheet1!$N$5:$N$16</c:f>
              <c:numCache>
                <c:formatCode>General</c:formatCode>
                <c:ptCount val="12"/>
                <c:pt idx="0">
                  <c:v>23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  <c:pt idx="4">
                  <c:v>28</c:v>
                </c:pt>
                <c:pt idx="5">
                  <c:v>28</c:v>
                </c:pt>
                <c:pt idx="6">
                  <c:v>32</c:v>
                </c:pt>
                <c:pt idx="7">
                  <c:v>31</c:v>
                </c:pt>
                <c:pt idx="8">
                  <c:v>29</c:v>
                </c:pt>
                <c:pt idx="9">
                  <c:v>27</c:v>
                </c:pt>
                <c:pt idx="10">
                  <c:v>25</c:v>
                </c:pt>
                <c:pt idx="11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90784"/>
        <c:axId val="92211072"/>
      </c:lineChart>
      <c:catAx>
        <c:axId val="39990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GT"/>
          </a:p>
        </c:txPr>
        <c:crossAx val="92211072"/>
        <c:crosses val="autoZero"/>
        <c:auto val="1"/>
        <c:lblAlgn val="ctr"/>
        <c:lblOffset val="100"/>
        <c:noMultiLvlLbl val="0"/>
      </c:catAx>
      <c:valAx>
        <c:axId val="9221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990784"/>
        <c:crosses val="autoZero"/>
        <c:crossBetween val="between"/>
      </c:valAx>
      <c:spPr>
        <a:solidFill>
          <a:schemeClr val="accent2"/>
        </a:solidFill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s-GT"/>
        </a:p>
      </c:txPr>
    </c:legend>
    <c:plotVisOnly val="1"/>
    <c:dispBlanksAs val="gap"/>
    <c:showDLblsOverMax val="0"/>
  </c:chart>
  <c:spPr>
    <a:solidFill>
      <a:schemeClr val="accent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37FAA-89F9-4776-B57A-40E4436D4ED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397F2-A2FB-4460-B8BD-7D663E07678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9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397F2-A2FB-4460-B8BD-7D663E0767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0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5898548"/>
            <a:ext cx="9144000" cy="959452"/>
          </a:xfrm>
          <a:prstGeom prst="rect">
            <a:avLst/>
          </a:prstGeom>
          <a:solidFill>
            <a:srgbClr val="5617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907015"/>
            <a:ext cx="9144001" cy="180516"/>
          </a:xfrm>
          <a:prstGeom prst="rect">
            <a:avLst/>
          </a:prstGeom>
          <a:solidFill>
            <a:srgbClr val="32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Anacaf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4" y="2258015"/>
            <a:ext cx="6333066" cy="145716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950912"/>
          </a:xfrm>
          <a:prstGeom prst="rect">
            <a:avLst/>
          </a:prstGeom>
          <a:solidFill>
            <a:srgbClr val="5617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770397"/>
            <a:ext cx="9144000" cy="180516"/>
          </a:xfrm>
          <a:prstGeom prst="rect">
            <a:avLst/>
          </a:prstGeom>
          <a:solidFill>
            <a:srgbClr val="32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039534" y="6122540"/>
            <a:ext cx="577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www.anacafe.org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3987800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7F7F7F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las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239580"/>
          </a:xfrm>
          <a:prstGeom prst="rect">
            <a:avLst/>
          </a:prstGeom>
          <a:solidFill>
            <a:srgbClr val="5617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22648"/>
            <a:ext cx="9142413" cy="106618"/>
          </a:xfrm>
          <a:prstGeom prst="rect">
            <a:avLst/>
          </a:prstGeom>
          <a:solidFill>
            <a:srgbClr val="32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21279" y="343941"/>
            <a:ext cx="1" cy="761448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nacaf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6" y="343942"/>
            <a:ext cx="3143859" cy="718096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4711700" y="357188"/>
            <a:ext cx="3975100" cy="482600"/>
          </a:xfr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rgbClr val="FFFFFF"/>
                </a:solidFill>
              </a:defRPr>
            </a:lvl1pPr>
            <a:lvl2pPr marL="457200" indent="0">
              <a:buNone/>
              <a:defRPr sz="2600" b="1">
                <a:solidFill>
                  <a:srgbClr val="FFFFFF"/>
                </a:solidFill>
              </a:defRPr>
            </a:lvl2pPr>
            <a:lvl3pPr marL="914400" indent="0">
              <a:buNone/>
              <a:defRPr sz="2600" b="1">
                <a:solidFill>
                  <a:srgbClr val="FFFFFF"/>
                </a:solidFill>
              </a:defRPr>
            </a:lvl3pPr>
            <a:lvl4pPr marL="1371600" indent="0">
              <a:buNone/>
              <a:defRPr sz="2600" b="1">
                <a:solidFill>
                  <a:srgbClr val="FFFFFF"/>
                </a:solidFill>
              </a:defRPr>
            </a:lvl4pPr>
            <a:lvl5pPr marL="1828800" indent="0">
              <a:buNone/>
              <a:defRPr sz="26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dirty="0" smtClean="0"/>
              <a:t>Título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711700" y="764629"/>
            <a:ext cx="3975100" cy="48260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FFFFFF"/>
                </a:solidFill>
              </a:defRPr>
            </a:lvl1pPr>
            <a:lvl2pPr marL="457200" indent="0">
              <a:buNone/>
              <a:defRPr sz="2600" b="1">
                <a:solidFill>
                  <a:srgbClr val="FFFFFF"/>
                </a:solidFill>
              </a:defRPr>
            </a:lvl2pPr>
            <a:lvl3pPr marL="914400" indent="0">
              <a:buNone/>
              <a:defRPr sz="2600" b="1">
                <a:solidFill>
                  <a:srgbClr val="FFFFFF"/>
                </a:solidFill>
              </a:defRPr>
            </a:lvl3pPr>
            <a:lvl4pPr marL="1371600" indent="0">
              <a:buNone/>
              <a:defRPr sz="2600" b="1">
                <a:solidFill>
                  <a:srgbClr val="FFFFFF"/>
                </a:solidFill>
              </a:defRPr>
            </a:lvl4pPr>
            <a:lvl5pPr marL="1828800" indent="0">
              <a:buNone/>
              <a:defRPr sz="26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dirty="0" smtClean="0"/>
              <a:t>Subtítulo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1917701"/>
            <a:ext cx="7251700" cy="850900"/>
          </a:xfr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Texto Clase A</a:t>
            </a:r>
            <a:endParaRPr lang="en-US" dirty="0"/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3095230"/>
            <a:ext cx="7251700" cy="3369069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Inserte su texto aquí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2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lase B (2 columna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239580"/>
          </a:xfrm>
          <a:prstGeom prst="rect">
            <a:avLst/>
          </a:prstGeom>
          <a:solidFill>
            <a:srgbClr val="5617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22648"/>
            <a:ext cx="9142413" cy="106618"/>
          </a:xfrm>
          <a:prstGeom prst="rect">
            <a:avLst/>
          </a:prstGeom>
          <a:solidFill>
            <a:srgbClr val="32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21279" y="343941"/>
            <a:ext cx="1" cy="761448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nacaf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6" y="343942"/>
            <a:ext cx="3143859" cy="718096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4711700" y="357188"/>
            <a:ext cx="3975100" cy="482600"/>
          </a:xfr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rgbClr val="FFFFFF"/>
                </a:solidFill>
              </a:defRPr>
            </a:lvl1pPr>
            <a:lvl2pPr marL="457200" indent="0">
              <a:buNone/>
              <a:defRPr sz="2600" b="1">
                <a:solidFill>
                  <a:srgbClr val="FFFFFF"/>
                </a:solidFill>
              </a:defRPr>
            </a:lvl2pPr>
            <a:lvl3pPr marL="914400" indent="0">
              <a:buNone/>
              <a:defRPr sz="2600" b="1">
                <a:solidFill>
                  <a:srgbClr val="FFFFFF"/>
                </a:solidFill>
              </a:defRPr>
            </a:lvl3pPr>
            <a:lvl4pPr marL="1371600" indent="0">
              <a:buNone/>
              <a:defRPr sz="2600" b="1">
                <a:solidFill>
                  <a:srgbClr val="FFFFFF"/>
                </a:solidFill>
              </a:defRPr>
            </a:lvl4pPr>
            <a:lvl5pPr marL="1828800" indent="0">
              <a:buNone/>
              <a:defRPr sz="26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dirty="0" smtClean="0"/>
              <a:t>Título</a:t>
            </a:r>
            <a:endParaRPr lang="en-US" dirty="0"/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711700" y="764629"/>
            <a:ext cx="3975100" cy="48260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FFFFFF"/>
                </a:solidFill>
              </a:defRPr>
            </a:lvl1pPr>
            <a:lvl2pPr marL="457200" indent="0">
              <a:buNone/>
              <a:defRPr sz="2600" b="1">
                <a:solidFill>
                  <a:srgbClr val="FFFFFF"/>
                </a:solidFill>
              </a:defRPr>
            </a:lvl2pPr>
            <a:lvl3pPr marL="914400" indent="0">
              <a:buNone/>
              <a:defRPr sz="2600" b="1">
                <a:solidFill>
                  <a:srgbClr val="FFFFFF"/>
                </a:solidFill>
              </a:defRPr>
            </a:lvl3pPr>
            <a:lvl4pPr marL="1371600" indent="0">
              <a:buNone/>
              <a:defRPr sz="2600" b="1">
                <a:solidFill>
                  <a:srgbClr val="FFFFFF"/>
                </a:solidFill>
              </a:defRPr>
            </a:lvl4pPr>
            <a:lvl5pPr marL="1828800" indent="0">
              <a:buNone/>
              <a:defRPr sz="26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dirty="0" smtClean="0"/>
              <a:t>Subtítulo</a:t>
            </a:r>
            <a:endParaRPr lang="en-US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1917701"/>
            <a:ext cx="7251700" cy="850900"/>
          </a:xfr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Texto Clase B</a:t>
            </a:r>
            <a:endParaRPr lang="en-US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3095230"/>
            <a:ext cx="7251700" cy="3369069"/>
          </a:xfrm>
        </p:spPr>
        <p:txBody>
          <a:bodyPr numCol="2" spcCol="45720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 smtClean="0"/>
              <a:t>Inserte su texto aquí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 smtClean="0"/>
              <a:t>(2 columnas)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6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orizont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239580"/>
          </a:xfrm>
          <a:prstGeom prst="rect">
            <a:avLst/>
          </a:prstGeom>
          <a:solidFill>
            <a:srgbClr val="5617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22648"/>
            <a:ext cx="9142413" cy="106618"/>
          </a:xfrm>
          <a:prstGeom prst="rect">
            <a:avLst/>
          </a:prstGeom>
          <a:solidFill>
            <a:srgbClr val="32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21279" y="343941"/>
            <a:ext cx="1" cy="761448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nacaf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6" y="343942"/>
            <a:ext cx="3143859" cy="718096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4711700" y="357188"/>
            <a:ext cx="3975100" cy="482600"/>
          </a:xfr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rgbClr val="FFFFFF"/>
                </a:solidFill>
              </a:defRPr>
            </a:lvl1pPr>
            <a:lvl2pPr marL="457200" indent="0">
              <a:buNone/>
              <a:defRPr sz="2600" b="1">
                <a:solidFill>
                  <a:srgbClr val="FFFFFF"/>
                </a:solidFill>
              </a:defRPr>
            </a:lvl2pPr>
            <a:lvl3pPr marL="914400" indent="0">
              <a:buNone/>
              <a:defRPr sz="2600" b="1">
                <a:solidFill>
                  <a:srgbClr val="FFFFFF"/>
                </a:solidFill>
              </a:defRPr>
            </a:lvl3pPr>
            <a:lvl4pPr marL="1371600" indent="0">
              <a:buNone/>
              <a:defRPr sz="2600" b="1">
                <a:solidFill>
                  <a:srgbClr val="FFFFFF"/>
                </a:solidFill>
              </a:defRPr>
            </a:lvl4pPr>
            <a:lvl5pPr marL="1828800" indent="0">
              <a:buNone/>
              <a:defRPr sz="26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dirty="0" smtClean="0"/>
              <a:t>Título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711700" y="764629"/>
            <a:ext cx="3975100" cy="48260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FFFFFF"/>
                </a:solidFill>
              </a:defRPr>
            </a:lvl1pPr>
            <a:lvl2pPr marL="457200" indent="0">
              <a:buNone/>
              <a:defRPr sz="2600" b="1">
                <a:solidFill>
                  <a:srgbClr val="FFFFFF"/>
                </a:solidFill>
              </a:defRPr>
            </a:lvl2pPr>
            <a:lvl3pPr marL="914400" indent="0">
              <a:buNone/>
              <a:defRPr sz="2600" b="1">
                <a:solidFill>
                  <a:srgbClr val="FFFFFF"/>
                </a:solidFill>
              </a:defRPr>
            </a:lvl3pPr>
            <a:lvl4pPr marL="1371600" indent="0">
              <a:buNone/>
              <a:defRPr sz="2600" b="1">
                <a:solidFill>
                  <a:srgbClr val="FFFFFF"/>
                </a:solidFill>
              </a:defRPr>
            </a:lvl4pPr>
            <a:lvl5pPr marL="1828800" indent="0">
              <a:buNone/>
              <a:defRPr sz="26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dirty="0" smtClean="0"/>
              <a:t>Subtítulo</a:t>
            </a:r>
            <a:endParaRPr lang="en-US" dirty="0"/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590550" y="5698731"/>
            <a:ext cx="7962900" cy="778270"/>
          </a:xfr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Inserte su texto aquí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0550" y="1917700"/>
            <a:ext cx="7962900" cy="3556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3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ertical y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239580"/>
          </a:xfrm>
          <a:prstGeom prst="rect">
            <a:avLst/>
          </a:prstGeom>
          <a:solidFill>
            <a:srgbClr val="5617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22648"/>
            <a:ext cx="9142413" cy="106618"/>
          </a:xfrm>
          <a:prstGeom prst="rect">
            <a:avLst/>
          </a:prstGeom>
          <a:solidFill>
            <a:srgbClr val="32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21279" y="343941"/>
            <a:ext cx="1" cy="761448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nacaf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6" y="343942"/>
            <a:ext cx="3143859" cy="718096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4711700" y="357188"/>
            <a:ext cx="3975100" cy="482600"/>
          </a:xfr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rgbClr val="FFFFFF"/>
                </a:solidFill>
              </a:defRPr>
            </a:lvl1pPr>
            <a:lvl2pPr marL="457200" indent="0">
              <a:buNone/>
              <a:defRPr sz="2600" b="1">
                <a:solidFill>
                  <a:srgbClr val="FFFFFF"/>
                </a:solidFill>
              </a:defRPr>
            </a:lvl2pPr>
            <a:lvl3pPr marL="914400" indent="0">
              <a:buNone/>
              <a:defRPr sz="2600" b="1">
                <a:solidFill>
                  <a:srgbClr val="FFFFFF"/>
                </a:solidFill>
              </a:defRPr>
            </a:lvl3pPr>
            <a:lvl4pPr marL="1371600" indent="0">
              <a:buNone/>
              <a:defRPr sz="2600" b="1">
                <a:solidFill>
                  <a:srgbClr val="FFFFFF"/>
                </a:solidFill>
              </a:defRPr>
            </a:lvl4pPr>
            <a:lvl5pPr marL="1828800" indent="0">
              <a:buNone/>
              <a:defRPr sz="26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dirty="0" smtClean="0"/>
              <a:t>Título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711700" y="764629"/>
            <a:ext cx="3975100" cy="48260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FFFFFF"/>
                </a:solidFill>
              </a:defRPr>
            </a:lvl1pPr>
            <a:lvl2pPr marL="457200" indent="0">
              <a:buNone/>
              <a:defRPr sz="2600" b="1">
                <a:solidFill>
                  <a:srgbClr val="FFFFFF"/>
                </a:solidFill>
              </a:defRPr>
            </a:lvl2pPr>
            <a:lvl3pPr marL="914400" indent="0">
              <a:buNone/>
              <a:defRPr sz="2600" b="1">
                <a:solidFill>
                  <a:srgbClr val="FFFFFF"/>
                </a:solidFill>
              </a:defRPr>
            </a:lvl3pPr>
            <a:lvl4pPr marL="1371600" indent="0">
              <a:buNone/>
              <a:defRPr sz="2600" b="1">
                <a:solidFill>
                  <a:srgbClr val="FFFFFF"/>
                </a:solidFill>
              </a:defRPr>
            </a:lvl4pPr>
            <a:lvl5pPr marL="1828800" indent="0">
              <a:buNone/>
              <a:defRPr sz="26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dirty="0" smtClean="0"/>
              <a:t>Subtítulo</a:t>
            </a:r>
            <a:endParaRPr lang="en-US" dirty="0"/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4781550" y="1854200"/>
            <a:ext cx="3771900" cy="4559301"/>
          </a:xfr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Inserte su texto aquí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37506" y="1854199"/>
            <a:ext cx="3818594" cy="455930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5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ertical y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239580"/>
          </a:xfrm>
          <a:prstGeom prst="rect">
            <a:avLst/>
          </a:prstGeom>
          <a:solidFill>
            <a:srgbClr val="5617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22648"/>
            <a:ext cx="9142413" cy="106618"/>
          </a:xfrm>
          <a:prstGeom prst="rect">
            <a:avLst/>
          </a:prstGeom>
          <a:solidFill>
            <a:srgbClr val="32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21279" y="343941"/>
            <a:ext cx="1" cy="761448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nacaf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6" y="343942"/>
            <a:ext cx="3143859" cy="718096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4711700" y="357188"/>
            <a:ext cx="3975100" cy="482600"/>
          </a:xfr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rgbClr val="FFFFFF"/>
                </a:solidFill>
              </a:defRPr>
            </a:lvl1pPr>
            <a:lvl2pPr marL="457200" indent="0">
              <a:buNone/>
              <a:defRPr sz="2600" b="1">
                <a:solidFill>
                  <a:srgbClr val="FFFFFF"/>
                </a:solidFill>
              </a:defRPr>
            </a:lvl2pPr>
            <a:lvl3pPr marL="914400" indent="0">
              <a:buNone/>
              <a:defRPr sz="2600" b="1">
                <a:solidFill>
                  <a:srgbClr val="FFFFFF"/>
                </a:solidFill>
              </a:defRPr>
            </a:lvl3pPr>
            <a:lvl4pPr marL="1371600" indent="0">
              <a:buNone/>
              <a:defRPr sz="2600" b="1">
                <a:solidFill>
                  <a:srgbClr val="FFFFFF"/>
                </a:solidFill>
              </a:defRPr>
            </a:lvl4pPr>
            <a:lvl5pPr marL="1828800" indent="0">
              <a:buNone/>
              <a:defRPr sz="26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dirty="0" smtClean="0"/>
              <a:t>Título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711700" y="764629"/>
            <a:ext cx="3975100" cy="48260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FFFFFF"/>
                </a:solidFill>
              </a:defRPr>
            </a:lvl1pPr>
            <a:lvl2pPr marL="457200" indent="0">
              <a:buNone/>
              <a:defRPr sz="2600" b="1">
                <a:solidFill>
                  <a:srgbClr val="FFFFFF"/>
                </a:solidFill>
              </a:defRPr>
            </a:lvl2pPr>
            <a:lvl3pPr marL="914400" indent="0">
              <a:buNone/>
              <a:defRPr sz="2600" b="1">
                <a:solidFill>
                  <a:srgbClr val="FFFFFF"/>
                </a:solidFill>
              </a:defRPr>
            </a:lvl3pPr>
            <a:lvl4pPr marL="1371600" indent="0">
              <a:buNone/>
              <a:defRPr sz="2600" b="1">
                <a:solidFill>
                  <a:srgbClr val="FFFFFF"/>
                </a:solidFill>
              </a:defRPr>
            </a:lvl4pPr>
            <a:lvl5pPr marL="1828800" indent="0">
              <a:buNone/>
              <a:defRPr sz="26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dirty="0" smtClean="0"/>
              <a:t>Subtítulo</a:t>
            </a:r>
            <a:endParaRPr lang="en-US" dirty="0"/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496979" y="1854200"/>
            <a:ext cx="3771900" cy="4559301"/>
          </a:xfrm>
        </p:spPr>
        <p:txBody>
          <a:bodyPr>
            <a:normAutofit/>
          </a:bodyPr>
          <a:lstStyle>
            <a:lvl1pPr marL="0" indent="0" algn="r">
              <a:buNone/>
              <a:defRPr sz="1800" b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Inserte su texto aquí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75280" y="1854200"/>
            <a:ext cx="4011520" cy="455930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9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a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1239580"/>
          </a:xfrm>
          <a:prstGeom prst="rect">
            <a:avLst/>
          </a:prstGeom>
          <a:solidFill>
            <a:srgbClr val="5617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22648"/>
            <a:ext cx="9142413" cy="106618"/>
          </a:xfrm>
          <a:prstGeom prst="rect">
            <a:avLst/>
          </a:prstGeom>
          <a:solidFill>
            <a:srgbClr val="32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21279" y="343941"/>
            <a:ext cx="1" cy="761448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nacaf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6" y="343942"/>
            <a:ext cx="3143859" cy="718096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4711700" y="357188"/>
            <a:ext cx="3975100" cy="482600"/>
          </a:xfr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rgbClr val="FFFFFF"/>
                </a:solidFill>
              </a:defRPr>
            </a:lvl1pPr>
            <a:lvl2pPr marL="457200" indent="0">
              <a:buNone/>
              <a:defRPr sz="2600" b="1">
                <a:solidFill>
                  <a:srgbClr val="FFFFFF"/>
                </a:solidFill>
              </a:defRPr>
            </a:lvl2pPr>
            <a:lvl3pPr marL="914400" indent="0">
              <a:buNone/>
              <a:defRPr sz="2600" b="1">
                <a:solidFill>
                  <a:srgbClr val="FFFFFF"/>
                </a:solidFill>
              </a:defRPr>
            </a:lvl3pPr>
            <a:lvl4pPr marL="1371600" indent="0">
              <a:buNone/>
              <a:defRPr sz="2600" b="1">
                <a:solidFill>
                  <a:srgbClr val="FFFFFF"/>
                </a:solidFill>
              </a:defRPr>
            </a:lvl4pPr>
            <a:lvl5pPr marL="1828800" indent="0">
              <a:buNone/>
              <a:defRPr sz="26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dirty="0" smtClean="0"/>
              <a:t>Título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711700" y="764629"/>
            <a:ext cx="3975100" cy="48260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FFFFFF"/>
                </a:solidFill>
              </a:defRPr>
            </a:lvl1pPr>
            <a:lvl2pPr marL="457200" indent="0">
              <a:buNone/>
              <a:defRPr sz="2600" b="1">
                <a:solidFill>
                  <a:srgbClr val="FFFFFF"/>
                </a:solidFill>
              </a:defRPr>
            </a:lvl2pPr>
            <a:lvl3pPr marL="914400" indent="0">
              <a:buNone/>
              <a:defRPr sz="2600" b="1">
                <a:solidFill>
                  <a:srgbClr val="FFFFFF"/>
                </a:solidFill>
              </a:defRPr>
            </a:lvl3pPr>
            <a:lvl4pPr marL="1371600" indent="0">
              <a:buNone/>
              <a:defRPr sz="2600" b="1">
                <a:solidFill>
                  <a:srgbClr val="FFFFFF"/>
                </a:solidFill>
              </a:defRPr>
            </a:lvl4pPr>
            <a:lvl5pPr marL="1828800" indent="0">
              <a:buNone/>
              <a:defRPr sz="26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dirty="0" smtClean="0"/>
              <a:t>Subtítulo</a:t>
            </a:r>
            <a:endParaRPr lang="en-US" dirty="0"/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523875" y="6079731"/>
            <a:ext cx="8096250" cy="486169"/>
          </a:xfr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Inserte su texto aquí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23875" y="1599806"/>
            <a:ext cx="8096250" cy="425489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8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5586" y="5898548"/>
            <a:ext cx="9421985" cy="959452"/>
          </a:xfrm>
          <a:prstGeom prst="rect">
            <a:avLst/>
          </a:prstGeom>
          <a:solidFill>
            <a:srgbClr val="5617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08653" y="5907015"/>
            <a:ext cx="9421985" cy="180516"/>
          </a:xfrm>
          <a:prstGeom prst="rect">
            <a:avLst/>
          </a:prstGeom>
          <a:solidFill>
            <a:srgbClr val="32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logoAnacaf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4" y="848315"/>
            <a:ext cx="6333066" cy="145716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039534" y="6122540"/>
            <a:ext cx="577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www.anacafe.org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CuadroTexto 6"/>
          <p:cNvSpPr txBox="1">
            <a:spLocks noChangeArrowheads="1"/>
          </p:cNvSpPr>
          <p:nvPr userDrawn="1"/>
        </p:nvSpPr>
        <p:spPr bwMode="auto">
          <a:xfrm>
            <a:off x="457200" y="2708922"/>
            <a:ext cx="8229600" cy="264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n-US" sz="2800" dirty="0" smtClean="0">
                <a:solidFill>
                  <a:schemeClr val="bg1">
                    <a:lumMod val="50000"/>
                  </a:schemeClr>
                </a:solidFill>
              </a:rPr>
              <a:t>Calle del café, 5ª calle 0-50 zona 14,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n-US" sz="2800" dirty="0" smtClean="0">
                <a:solidFill>
                  <a:schemeClr val="bg1">
                    <a:lumMod val="50000"/>
                  </a:schemeClr>
                </a:solidFill>
              </a:rPr>
              <a:t>Guatemala, C.A. 01014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altLang="en-US" sz="2800" dirty="0" smtClean="0">
                <a:solidFill>
                  <a:schemeClr val="bg1">
                    <a:lumMod val="50000"/>
                  </a:schemeClr>
                </a:solidFill>
              </a:rPr>
              <a:t>PBX: 2421-3700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n-US" sz="2800" dirty="0" smtClean="0">
                <a:solidFill>
                  <a:schemeClr val="bg1">
                    <a:lumMod val="50000"/>
                  </a:schemeClr>
                </a:solidFill>
              </a:rPr>
              <a:t>FAX: 2243-8370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altLang="en-US" sz="2800" dirty="0" err="1" smtClean="0">
                <a:solidFill>
                  <a:srgbClr val="561728"/>
                </a:solidFill>
              </a:rPr>
              <a:t>info@anacafe.org</a:t>
            </a:r>
            <a:endParaRPr lang="es-ES" altLang="en-US" sz="2800" dirty="0" smtClean="0">
              <a:solidFill>
                <a:srgbClr val="5617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2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6DA8-EC0F-40EF-B869-19BCE527CAA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6D91-7455-4C5A-B856-5E382CC7D3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8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EB1BF-A079-5A42-A86A-53130EA44F6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5FA2B-6256-0C4A-9E41-A1138D37B3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6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3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5775" y="3771900"/>
            <a:ext cx="8229600" cy="2066925"/>
          </a:xfrm>
        </p:spPr>
        <p:txBody>
          <a:bodyPr>
            <a:no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Conferencia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Adaptación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al Cambio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Climático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para el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Guatemala</a:t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Respuestas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Caficultura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ante el Cambio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Climatico.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Ciudad de Guatemala, 6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marzo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82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C:\Users\manuel.oqq\AppData\Local\Microsoft\Windows\Temporary Internet Files\Content.Outlook\WCO0VR2X\IMG-20130724-01330_resized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719" r="16826"/>
          <a:stretch/>
        </p:blipFill>
        <p:spPr bwMode="auto">
          <a:xfrm>
            <a:off x="0" y="5790"/>
            <a:ext cx="9144000" cy="6866723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4470400" y="3919029"/>
            <a:ext cx="4572000" cy="2946400"/>
            <a:chOff x="4436534" y="3632202"/>
            <a:chExt cx="4605866" cy="3118554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11423659"/>
                </p:ext>
              </p:extLst>
            </p:nvPr>
          </p:nvGraphicFramePr>
          <p:xfrm>
            <a:off x="4436534" y="3905956"/>
            <a:ext cx="4605866" cy="284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4436534" y="3632202"/>
              <a:ext cx="4605866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400" b="1" dirty="0" smtClean="0"/>
                <a:t>Temperatura </a:t>
              </a:r>
              <a:r>
                <a:rPr lang="es-GT" sz="1400" b="1" dirty="0"/>
                <a:t>(</a:t>
              </a:r>
              <a:r>
                <a:rPr lang="es-GT" sz="1400" b="1" dirty="0" err="1"/>
                <a:t>ºC</a:t>
              </a:r>
              <a:r>
                <a:rPr lang="es-GT" sz="1400" b="1" dirty="0"/>
                <a:t>) </a:t>
              </a:r>
              <a:r>
                <a:rPr lang="es-GT" sz="1400" b="1" dirty="0" smtClean="0"/>
                <a:t>suelo diurna 10 cm profundidad</a:t>
              </a:r>
              <a:endParaRPr lang="en-US" sz="1400" b="1" dirty="0"/>
            </a:p>
          </p:txBody>
        </p:sp>
        <p:pic>
          <p:nvPicPr>
            <p:cNvPr id="3" name="Picture 2" descr="I:\Samsung S4\Phone\Pictures\Retención H y T° Curruhe\20140405_13372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86536" y="5263735"/>
              <a:ext cx="584640" cy="80715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888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GT" dirty="0" smtClean="0"/>
              <a:t>Servicios Ambientales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GT" dirty="0" smtClean="0"/>
              <a:t>Zona de recarga hídrica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" y="1495587"/>
            <a:ext cx="4670652" cy="527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1070" y="1508023"/>
            <a:ext cx="4413955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MAPA DE TIERRAS </a:t>
            </a:r>
            <a:r>
              <a:rPr lang="en-US" sz="1400" b="1" dirty="0" smtClean="0"/>
              <a:t>FORESTALES </a:t>
            </a:r>
            <a:r>
              <a:rPr lang="es-ES" sz="1400" b="1" dirty="0" smtClean="0"/>
              <a:t>DE </a:t>
            </a:r>
            <a:r>
              <a:rPr lang="es-ES" sz="1400" b="1" dirty="0"/>
              <a:t>CAPTACIÓN Y REGULACIÓN HIDROLÓGICA</a:t>
            </a:r>
          </a:p>
          <a:p>
            <a:pPr algn="ctr"/>
            <a:r>
              <a:rPr lang="en-US" sz="1400" b="1" dirty="0" err="1"/>
              <a:t>Primera</a:t>
            </a:r>
            <a:r>
              <a:rPr lang="en-US" sz="1400" b="1" dirty="0"/>
              <a:t> </a:t>
            </a:r>
            <a:r>
              <a:rPr lang="en-US" sz="1400" b="1" dirty="0" err="1"/>
              <a:t>Aproximación</a:t>
            </a:r>
            <a:r>
              <a:rPr lang="en-US" sz="1400" b="1" dirty="0"/>
              <a:t>.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88" y="5266493"/>
            <a:ext cx="1967965" cy="1418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92359" y="2229528"/>
            <a:ext cx="4391378" cy="6001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GUATEMALA. INSTITUTO NACIONAL DE BOSQUES. 2005. </a:t>
            </a:r>
            <a:r>
              <a:rPr lang="en-US" sz="1100" dirty="0" err="1"/>
              <a:t>Programa</a:t>
            </a:r>
            <a:r>
              <a:rPr lang="en-US" sz="1100" dirty="0"/>
              <a:t> de </a:t>
            </a:r>
            <a:r>
              <a:rPr lang="en-US" sz="1100" dirty="0" err="1"/>
              <a:t>Investigación</a:t>
            </a:r>
            <a:r>
              <a:rPr lang="en-US" sz="1100" dirty="0"/>
              <a:t> de </a:t>
            </a:r>
            <a:r>
              <a:rPr lang="en-US" sz="1100" dirty="0" err="1" smtClean="0"/>
              <a:t>Hidrología</a:t>
            </a:r>
            <a:r>
              <a:rPr lang="en-US" sz="1100" dirty="0" smtClean="0"/>
              <a:t> </a:t>
            </a:r>
            <a:r>
              <a:rPr lang="en-US" sz="1100" dirty="0" err="1" smtClean="0"/>
              <a:t>Forestal</a:t>
            </a:r>
            <a:r>
              <a:rPr lang="en-US" sz="1100" dirty="0"/>
              <a:t>. </a:t>
            </a:r>
            <a:r>
              <a:rPr lang="en-US" sz="1100" dirty="0" err="1"/>
              <a:t>Instituto</a:t>
            </a:r>
            <a:r>
              <a:rPr lang="en-US" sz="1100" dirty="0"/>
              <a:t> </a:t>
            </a:r>
            <a:r>
              <a:rPr lang="en-US" sz="1100" dirty="0" err="1"/>
              <a:t>Nacional</a:t>
            </a:r>
            <a:r>
              <a:rPr lang="en-US" sz="1100" dirty="0"/>
              <a:t> de </a:t>
            </a:r>
            <a:r>
              <a:rPr lang="en-US" sz="1100" dirty="0" err="1"/>
              <a:t>Bosques</a:t>
            </a:r>
            <a:r>
              <a:rPr lang="en-US" sz="1100" dirty="0"/>
              <a:t>. </a:t>
            </a:r>
            <a:r>
              <a:rPr lang="en-US" sz="1100" dirty="0" err="1"/>
              <a:t>Editado</a:t>
            </a:r>
            <a:r>
              <a:rPr lang="en-US" sz="1100" dirty="0"/>
              <a:t> en Guatemala. 38 p.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17" y="1401504"/>
            <a:ext cx="3349790" cy="2984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69" y="4130133"/>
            <a:ext cx="2255473" cy="9886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84868" y="1397162"/>
            <a:ext cx="2257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600" dirty="0" smtClean="0">
                <a:solidFill>
                  <a:schemeClr val="bg1"/>
                </a:solidFill>
              </a:rPr>
              <a:t>Cobertura de café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7853" y="5400605"/>
            <a:ext cx="3796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GT" dirty="0" smtClean="0">
                <a:solidFill>
                  <a:schemeClr val="bg1">
                    <a:lumMod val="50000"/>
                  </a:schemeClr>
                </a:solidFill>
              </a:rPr>
              <a:t>Potencial para </a:t>
            </a:r>
            <a:r>
              <a:rPr lang="es-GT" dirty="0" err="1" smtClean="0">
                <a:solidFill>
                  <a:schemeClr val="bg1">
                    <a:lumMod val="50000"/>
                  </a:schemeClr>
                </a:solidFill>
              </a:rPr>
              <a:t>Hidrogeneración</a:t>
            </a:r>
            <a:r>
              <a:rPr lang="es-GT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GT" dirty="0" smtClean="0">
                <a:solidFill>
                  <a:schemeClr val="bg1">
                    <a:lumMod val="50000"/>
                  </a:schemeClr>
                </a:solidFill>
              </a:rPr>
              <a:t>Consumo humano.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GT" dirty="0" smtClean="0">
                <a:solidFill>
                  <a:schemeClr val="bg1">
                    <a:lumMod val="50000"/>
                  </a:schemeClr>
                </a:solidFill>
              </a:rPr>
              <a:t>Riego para otros cultivos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GT" dirty="0" smtClean="0"/>
              <a:t>Servicios Ambientales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GT" dirty="0" smtClean="0"/>
              <a:t>Fijación de carbono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3" y="2110901"/>
            <a:ext cx="5432643" cy="4027252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501902"/>
              </p:ext>
            </p:extLst>
          </p:nvPr>
        </p:nvGraphicFramePr>
        <p:xfrm>
          <a:off x="6040895" y="3551430"/>
          <a:ext cx="2480283" cy="234833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176915"/>
                <a:gridCol w="1303368"/>
              </a:tblGrid>
              <a:tr h="335476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GT" sz="1600" b="1" u="none" strike="noStrike" kern="1200" dirty="0" smtClean="0">
                          <a:effectLst/>
                        </a:rPr>
                        <a:t>Fuente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GT" sz="1600" b="1" u="none" strike="noStrike" kern="1200" dirty="0" smtClean="0">
                          <a:effectLst/>
                        </a:rPr>
                        <a:t>%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35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>
                          <a:effectLst/>
                        </a:rPr>
                        <a:t>Árbol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17.1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5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Cafeto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7.8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5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Arvenses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5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Hojarasca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5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Suelo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65.6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5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Raíces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769070"/>
              </p:ext>
            </p:extLst>
          </p:nvPr>
        </p:nvGraphicFramePr>
        <p:xfrm>
          <a:off x="5778247" y="2667645"/>
          <a:ext cx="3142014" cy="67095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92660"/>
                <a:gridCol w="1849354"/>
              </a:tblGrid>
              <a:tr h="335476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GT" sz="1600" u="none" strike="noStrike" kern="1200" dirty="0" smtClean="0">
                          <a:effectLst/>
                        </a:rPr>
                        <a:t>1 ha: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GT" sz="1600" u="none" strike="noStrike" kern="1200" dirty="0" smtClean="0">
                          <a:effectLst/>
                        </a:rPr>
                        <a:t>~ 91.64 </a:t>
                      </a:r>
                      <a:r>
                        <a:rPr lang="es-GT" sz="1600" u="none" strike="noStrike" kern="1200" dirty="0" err="1" smtClean="0">
                          <a:effectLst/>
                        </a:rPr>
                        <a:t>tMC</a:t>
                      </a:r>
                      <a:r>
                        <a:rPr lang="es-GT" sz="1600" u="none" strike="noStrike" kern="1200" dirty="0" smtClean="0">
                          <a:effectLst/>
                        </a:rPr>
                        <a:t>*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35476"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u="none" strike="noStrike" dirty="0" smtClean="0">
                          <a:effectLst/>
                        </a:rPr>
                        <a:t>305,000 ha: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kern="1200" dirty="0" smtClean="0">
                          <a:effectLst/>
                        </a:rPr>
                        <a:t>~ 28 </a:t>
                      </a:r>
                      <a:r>
                        <a:rPr lang="en-US" sz="1600" u="none" strike="noStrike" kern="1200" dirty="0" err="1" smtClean="0">
                          <a:effectLst/>
                        </a:rPr>
                        <a:t>millones</a:t>
                      </a:r>
                      <a:r>
                        <a:rPr lang="en-US" sz="1600" u="none" strike="noStrike" kern="1200" dirty="0" smtClean="0">
                          <a:effectLst/>
                        </a:rPr>
                        <a:t> </a:t>
                      </a:r>
                      <a:r>
                        <a:rPr lang="en-US" sz="1600" u="none" strike="noStrike" kern="1200" dirty="0" err="1" smtClean="0">
                          <a:effectLst/>
                        </a:rPr>
                        <a:t>tMC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44294" y="6226630"/>
            <a:ext cx="1783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dirty="0" smtClean="0"/>
              <a:t>* </a:t>
            </a:r>
            <a:r>
              <a:rPr lang="es-GT" sz="1400" dirty="0" err="1" smtClean="0"/>
              <a:t>Anacafe</a:t>
            </a:r>
            <a:r>
              <a:rPr lang="es-GT" sz="1400" dirty="0" smtClean="0"/>
              <a:t>, 1998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29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GT" dirty="0" smtClean="0"/>
              <a:t>Servicios Ambientales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GT" dirty="0" smtClean="0"/>
              <a:t>Protección de suelos y cuencas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32591" y="2370321"/>
            <a:ext cx="4373091" cy="3238000"/>
          </a:xfrm>
        </p:spPr>
        <p:txBody>
          <a:bodyPr>
            <a:normAutofit/>
          </a:bodyPr>
          <a:lstStyle/>
          <a:p>
            <a:pPr algn="ctr"/>
            <a:r>
              <a:rPr lang="es-ES" sz="2000" u="sng" dirty="0" smtClean="0"/>
              <a:t>Pérdida de suelos</a:t>
            </a:r>
            <a:r>
              <a:rPr lang="es-ES" sz="20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Cafetal con cobertura 0,05 </a:t>
            </a:r>
            <a:r>
              <a:rPr lang="es-ES" sz="2000" dirty="0"/>
              <a:t>a </a:t>
            </a:r>
            <a:r>
              <a:rPr lang="es-ES" sz="2000" dirty="0" smtClean="0"/>
              <a:t>0,08 </a:t>
            </a:r>
            <a:r>
              <a:rPr lang="es-ES" sz="2000" dirty="0"/>
              <a:t>TM/ha-añoˉ</a:t>
            </a:r>
            <a:r>
              <a:rPr lang="es-ES" sz="2000" dirty="0" smtClean="0"/>
              <a:t>¹ (*)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Cafetal sin conservación de suelos </a:t>
            </a:r>
            <a:r>
              <a:rPr lang="es-ES" dirty="0"/>
              <a:t>4,8</a:t>
            </a:r>
            <a:r>
              <a:rPr lang="es-ES" sz="2000" dirty="0" smtClean="0"/>
              <a:t> </a:t>
            </a:r>
            <a:r>
              <a:rPr lang="es-ES" sz="2000" dirty="0"/>
              <a:t>TM/ha-añoˉ</a:t>
            </a:r>
            <a:r>
              <a:rPr lang="es-ES" sz="2000" dirty="0" smtClean="0"/>
              <a:t>¹ (*)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Áreas deforestadas 700 </a:t>
            </a:r>
            <a:r>
              <a:rPr lang="es-ES" sz="2000" dirty="0"/>
              <a:t>a 1000 TM/Ha-añoˉ¹ (**) </a:t>
            </a:r>
          </a:p>
          <a:p>
            <a:pPr algn="just"/>
            <a:endParaRPr lang="es-ES" sz="1400" dirty="0" smtClean="0"/>
          </a:p>
          <a:p>
            <a:pPr marL="457200" lvl="1" indent="0" algn="just">
              <a:buNone/>
            </a:pP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(*) CENICAFE, 2011	</a:t>
            </a:r>
          </a:p>
          <a:p>
            <a:pPr marL="457200" lvl="1" indent="0" algn="just">
              <a:buNone/>
            </a:pP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</a:rPr>
              <a:t>(**) FIPA/USAID, 2001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97" y="2260010"/>
            <a:ext cx="4607910" cy="345803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775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11700" y="328160"/>
            <a:ext cx="3975100" cy="482600"/>
          </a:xfrm>
        </p:spPr>
        <p:txBody>
          <a:bodyPr/>
          <a:lstStyle/>
          <a:p>
            <a:r>
              <a:rPr lang="es-GT" dirty="0" smtClean="0"/>
              <a:t>Servicios Ambientales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11700" y="735601"/>
            <a:ext cx="3975100" cy="482600"/>
          </a:xfrm>
        </p:spPr>
        <p:txBody>
          <a:bodyPr/>
          <a:lstStyle/>
          <a:p>
            <a:r>
              <a:rPr lang="es-GT" dirty="0" smtClean="0"/>
              <a:t>Biodiversidad y conectividad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1997" y="2696012"/>
            <a:ext cx="4513945" cy="2906497"/>
          </a:xfrm>
        </p:spPr>
        <p:txBody>
          <a:bodyPr>
            <a:normAutofit/>
          </a:bodyPr>
          <a:lstStyle/>
          <a:p>
            <a:pPr algn="ctr"/>
            <a:r>
              <a:rPr lang="es-GT" u="sng" dirty="0" smtClean="0"/>
              <a:t>Refugio y corredor biológico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dirty="0" smtClean="0"/>
              <a:t>Aves migratorias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dirty="0" smtClean="0"/>
              <a:t>Aves residentes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dirty="0" smtClean="0"/>
              <a:t>Frutos de árboles nativos y de sombra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dirty="0" smtClean="0"/>
              <a:t>Epífitas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dirty="0" smtClean="0"/>
              <a:t>Artrópodos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dirty="0" smtClean="0"/>
              <a:t>Murciélagos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dirty="0" smtClean="0"/>
              <a:t>Mamíferos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2" y="2463800"/>
            <a:ext cx="4267199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11700" y="328160"/>
            <a:ext cx="3975100" cy="482600"/>
          </a:xfrm>
        </p:spPr>
        <p:txBody>
          <a:bodyPr/>
          <a:lstStyle/>
          <a:p>
            <a:r>
              <a:rPr lang="es-GT" dirty="0" smtClean="0"/>
              <a:t>Adaptación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11700" y="735601"/>
            <a:ext cx="3975100" cy="482600"/>
          </a:xfrm>
        </p:spPr>
        <p:txBody>
          <a:bodyPr/>
          <a:lstStyle/>
          <a:p>
            <a:r>
              <a:rPr lang="es-GT" dirty="0" smtClean="0"/>
              <a:t>Herramientas y mecanismos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91269" y="2013854"/>
            <a:ext cx="4376962" cy="3995067"/>
          </a:xfrm>
        </p:spPr>
        <p:txBody>
          <a:bodyPr>
            <a:noAutofit/>
          </a:bodyPr>
          <a:lstStyle/>
          <a:p>
            <a:r>
              <a:rPr lang="es-GT" b="1" u="sng" dirty="0" smtClean="0"/>
              <a:t>Módulo Clima (2012)</a:t>
            </a:r>
            <a:r>
              <a:rPr lang="es-GT" dirty="0" smtClean="0"/>
              <a:t>.</a:t>
            </a:r>
          </a:p>
          <a:p>
            <a:r>
              <a:rPr lang="es-GT" dirty="0" smtClean="0"/>
              <a:t>H</a:t>
            </a:r>
            <a:r>
              <a:rPr lang="es-ES" dirty="0" err="1" smtClean="0"/>
              <a:t>erramienta</a:t>
            </a:r>
            <a:r>
              <a:rPr lang="es-ES" dirty="0" smtClean="0"/>
              <a:t> desarrollada por </a:t>
            </a:r>
            <a:r>
              <a:rPr lang="es-ES" dirty="0" err="1" smtClean="0"/>
              <a:t>Anacafé</a:t>
            </a:r>
            <a:r>
              <a:rPr lang="es-ES" dirty="0" smtClean="0"/>
              <a:t>, EFICO </a:t>
            </a:r>
            <a:r>
              <a:rPr lang="es-ES" dirty="0" err="1" smtClean="0"/>
              <a:t>Foundation</a:t>
            </a:r>
            <a:r>
              <a:rPr lang="es-ES" dirty="0" smtClean="0"/>
              <a:t>, </a:t>
            </a:r>
            <a:r>
              <a:rPr lang="es-ES" dirty="0" err="1" smtClean="0"/>
              <a:t>Rainforest</a:t>
            </a:r>
            <a:r>
              <a:rPr lang="es-ES" dirty="0" smtClean="0"/>
              <a:t> Alliance: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Sensibilizar </a:t>
            </a:r>
            <a:r>
              <a:rPr lang="es-ES" dirty="0"/>
              <a:t>a los </a:t>
            </a:r>
            <a:r>
              <a:rPr lang="es-ES" dirty="0" smtClean="0"/>
              <a:t>productores de café </a:t>
            </a:r>
            <a:r>
              <a:rPr lang="es-ES" dirty="0"/>
              <a:t>sobre los impactos generados por el cambio </a:t>
            </a:r>
            <a:r>
              <a:rPr lang="es-ES" dirty="0" smtClean="0"/>
              <a:t>climático</a:t>
            </a:r>
            <a:r>
              <a:rPr lang="es-ES" dirty="0"/>
              <a:t>.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Promover </a:t>
            </a:r>
            <a:r>
              <a:rPr lang="es-ES" dirty="0"/>
              <a:t>la adopción de </a:t>
            </a:r>
            <a:r>
              <a:rPr lang="es-ES" dirty="0" smtClean="0"/>
              <a:t>BPA </a:t>
            </a:r>
            <a:r>
              <a:rPr lang="es-ES" dirty="0"/>
              <a:t>orientadas a la reducción de las emisiones de </a:t>
            </a:r>
            <a:r>
              <a:rPr lang="es-ES" dirty="0" smtClean="0"/>
              <a:t>GEI.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Fortalecimiento </a:t>
            </a:r>
            <a:r>
              <a:rPr lang="es-ES" dirty="0"/>
              <a:t>de la capacidad de adaptación de los </a:t>
            </a:r>
            <a:r>
              <a:rPr lang="es-ES" dirty="0" smtClean="0"/>
              <a:t>agro-ecosistemas.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Certificación con reconocimiento del mercado.</a:t>
            </a:r>
          </a:p>
          <a:p>
            <a:r>
              <a:rPr lang="en-US" sz="1200" dirty="0"/>
              <a:t>http://www.anacafe.org/glifos/index.php?title=04AMB:Manual-modulo-clima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5" y="1683657"/>
            <a:ext cx="3541481" cy="460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7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GT" dirty="0" smtClean="0"/>
              <a:t>Adaptación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GT" dirty="0" smtClean="0"/>
              <a:t>Herramientas y mecanismos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31683" y="1941284"/>
            <a:ext cx="4381687" cy="4836882"/>
          </a:xfrm>
        </p:spPr>
        <p:txBody>
          <a:bodyPr>
            <a:noAutofit/>
          </a:bodyPr>
          <a:lstStyle/>
          <a:p>
            <a:pPr algn="ctr"/>
            <a:r>
              <a:rPr lang="es-GT" b="1" dirty="0" smtClean="0"/>
              <a:t>Modelo participativo de análisis y planificación -Proyecto piloto-</a:t>
            </a:r>
          </a:p>
          <a:p>
            <a:endParaRPr lang="es-GT" sz="1200" dirty="0" smtClean="0"/>
          </a:p>
          <a:p>
            <a:pPr algn="ctr"/>
            <a:r>
              <a:rPr lang="es-GT" sz="1600" dirty="0" smtClean="0"/>
              <a:t>“Fortalecimiento </a:t>
            </a:r>
            <a:r>
              <a:rPr lang="es-GT" sz="1600" dirty="0"/>
              <a:t>de conocimientos en cambio climático y Formulación participativa en Planes de resiliencia ante el riesgo del cambio climático en la caficultura” </a:t>
            </a:r>
            <a:endParaRPr lang="es-G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San </a:t>
            </a:r>
            <a:r>
              <a:rPr lang="es-GT" sz="1600" dirty="0"/>
              <a:t>Marcos y </a:t>
            </a:r>
            <a:r>
              <a:rPr lang="es-GT" sz="1600" dirty="0" smtClean="0"/>
              <a:t>Huehuetenango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Aumentar </a:t>
            </a:r>
            <a:r>
              <a:rPr lang="es-GT" sz="1600" dirty="0"/>
              <a:t>la capacidad de resiliencia organizacional de productores de café en las Cadenas de Valor </a:t>
            </a:r>
            <a:r>
              <a:rPr lang="es-GT" sz="1600" dirty="0" smtClean="0"/>
              <a:t>Rural.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Comunidades </a:t>
            </a:r>
            <a:r>
              <a:rPr lang="es-GT" sz="1600" dirty="0" err="1"/>
              <a:t>Mam</a:t>
            </a:r>
            <a:r>
              <a:rPr lang="es-GT" sz="1600" dirty="0"/>
              <a:t>, </a:t>
            </a:r>
            <a:r>
              <a:rPr lang="es-GT" sz="1600" dirty="0" err="1" smtClean="0"/>
              <a:t>Popti</a:t>
            </a:r>
            <a:r>
              <a:rPr lang="es-GT" sz="1600" dirty="0"/>
              <a:t>, </a:t>
            </a:r>
            <a:r>
              <a:rPr lang="es-GT" sz="1600" dirty="0" err="1"/>
              <a:t>Chuj</a:t>
            </a:r>
            <a:r>
              <a:rPr lang="es-GT" sz="1600" dirty="0"/>
              <a:t>, </a:t>
            </a:r>
            <a:r>
              <a:rPr lang="en-US" sz="1600" dirty="0" err="1" smtClean="0"/>
              <a:t>Q’anjob’al</a:t>
            </a:r>
            <a:endParaRPr lang="es-G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Proyectado replicar este modelo en otras regiones.</a:t>
            </a:r>
            <a:endParaRPr lang="en-US" sz="1600" dirty="0"/>
          </a:p>
          <a:p>
            <a:endParaRPr lang="es-GT" sz="1200" dirty="0" smtClean="0"/>
          </a:p>
          <a:p>
            <a:pPr algn="ctr"/>
            <a:r>
              <a:rPr lang="es-GT" sz="1600" b="1" dirty="0" smtClean="0"/>
              <a:t>Proyecto </a:t>
            </a:r>
            <a:r>
              <a:rPr lang="es-GT" sz="1600" b="1" dirty="0"/>
              <a:t>Cadenas de Valor Rural </a:t>
            </a:r>
            <a:r>
              <a:rPr lang="es-GT" sz="1600" b="1" dirty="0" err="1"/>
              <a:t>Anacafé</a:t>
            </a:r>
            <a:r>
              <a:rPr lang="es-GT" sz="1600" b="1" dirty="0"/>
              <a:t>/USAID</a:t>
            </a:r>
            <a:endParaRPr lang="en-US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334138"/>
            <a:ext cx="4399455" cy="329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GT" dirty="0" smtClean="0"/>
              <a:t>Caficultura y </a:t>
            </a:r>
            <a:r>
              <a:rPr lang="es-GT" dirty="0" err="1" smtClean="0"/>
              <a:t>Adap</a:t>
            </a:r>
            <a:r>
              <a:rPr lang="es-GT" dirty="0" smtClean="0"/>
              <a:t>-CC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GT" dirty="0" smtClean="0"/>
              <a:t>Consideraciones finales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7715" y="1861521"/>
            <a:ext cx="8665029" cy="4786021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GT" sz="2400" dirty="0" smtClean="0"/>
              <a:t>Mantener el sistema café/sombra como criterio básico para la adaptación al CC.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GT" sz="2400" dirty="0" smtClean="0"/>
              <a:t>Continuar y ampliar la investigación sobre mejores prácticas agrícolas y CC, a nivel local.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GT" sz="2400" dirty="0" smtClean="0"/>
              <a:t>Incorporar herramientas y conocimiento experto sobre análisis climático, indicadores fenológicos (crecimiento vegetativo, floración, fructificación…) y productividad (producción por área y rendimientos)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GT" sz="2400" dirty="0" smtClean="0"/>
              <a:t>Análisis participativo sobre sostenibilidad de la caficultura en vistas del CC, líneas de acción.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GT" sz="2400" dirty="0" smtClean="0"/>
              <a:t>Valorización y reconocimiento de los servicios ambientales de la caficultura.</a:t>
            </a:r>
          </a:p>
        </p:txBody>
      </p:sp>
    </p:spTree>
    <p:extLst>
      <p:ext uri="{BB962C8B-B14F-4D97-AF65-F5344CB8AC3E}">
        <p14:creationId xmlns:p14="http://schemas.microsoft.com/office/powerpoint/2010/main" val="16040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9360" y="353568"/>
            <a:ext cx="5779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800" b="1" dirty="0" smtClean="0">
                <a:solidFill>
                  <a:schemeClr val="bg1"/>
                </a:solidFill>
              </a:rPr>
              <a:t>GRACIAS POR SU ATENCIÓN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9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GT" dirty="0" smtClean="0"/>
              <a:t>Caficultura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GT" dirty="0" smtClean="0"/>
              <a:t>Datos generales</a:t>
            </a:r>
            <a:endParaRPr lang="en-US" dirty="0"/>
          </a:p>
        </p:txBody>
      </p:sp>
      <p:pic>
        <p:nvPicPr>
          <p:cNvPr id="6" name="Picture 3" descr="ZonaCafé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0DE"/>
              </a:clrFrom>
              <a:clrTo>
                <a:srgbClr val="F7F0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9233" y="1783825"/>
            <a:ext cx="4381235" cy="4527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6858000" y="2514600"/>
            <a:ext cx="2057400" cy="9144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lnSpc>
                <a:spcPct val="90000"/>
              </a:lnSpc>
            </a:pPr>
            <a:r>
              <a:rPr lang="es-GT" sz="3600" b="1" dirty="0" smtClean="0">
                <a:solidFill>
                  <a:srgbClr val="8E0000"/>
                </a:solidFill>
                <a:latin typeface="Arial Rounded MT Bold" pitchFamily="34" charset="0"/>
              </a:rPr>
              <a:t>125</a:t>
            </a:r>
            <a:r>
              <a:rPr lang="es-GT" b="1" dirty="0" smtClean="0">
                <a:solidFill>
                  <a:srgbClr val="8E0000"/>
                </a:solidFill>
                <a:latin typeface="Arial Rounded MT Bold" pitchFamily="34" charset="0"/>
              </a:rPr>
              <a:t>,</a:t>
            </a:r>
            <a:r>
              <a:rPr lang="es-GT" sz="3600" b="1" dirty="0" smtClean="0">
                <a:solidFill>
                  <a:srgbClr val="8E0000"/>
                </a:solidFill>
                <a:latin typeface="Arial Rounded MT Bold" pitchFamily="34" charset="0"/>
              </a:rPr>
              <a:t>000 </a:t>
            </a:r>
            <a:endParaRPr lang="es-GT" sz="3600" b="1" dirty="0">
              <a:solidFill>
                <a:srgbClr val="8E0000"/>
              </a:solidFill>
              <a:latin typeface="Arial Rounded MT Bold" pitchFamily="34" charset="0"/>
            </a:endParaRPr>
          </a:p>
          <a:p>
            <a:pPr marL="342900" indent="-342900" algn="ctr" eaLnBrk="0" hangingPunct="0">
              <a:lnSpc>
                <a:spcPct val="60000"/>
              </a:lnSpc>
            </a:pPr>
            <a:r>
              <a:rPr lang="es-GT" sz="1400" b="1" dirty="0">
                <a:solidFill>
                  <a:schemeClr val="tx1"/>
                </a:solidFill>
                <a:latin typeface="Arial Rounded MT Bold" pitchFamily="34" charset="0"/>
              </a:rPr>
              <a:t>productores</a:t>
            </a:r>
            <a:endParaRPr lang="es-GT" sz="1400" baseline="300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163" y="1695474"/>
            <a:ext cx="3703637" cy="4541838"/>
            <a:chOff x="30163" y="1330325"/>
            <a:chExt cx="3703637" cy="4541838"/>
          </a:xfrm>
        </p:grpSpPr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1249363" y="2138363"/>
              <a:ext cx="762000" cy="457200"/>
            </a:xfrm>
            <a:prstGeom prst="downArrow">
              <a:avLst>
                <a:gd name="adj1" fmla="val 40000"/>
                <a:gd name="adj2" fmla="val 53472"/>
              </a:avLst>
            </a:prstGeom>
            <a:gradFill rotWithShape="1">
              <a:gsLst>
                <a:gs pos="0">
                  <a:srgbClr val="D9CBA7"/>
                </a:gs>
                <a:gs pos="100000">
                  <a:srgbClr val="AB8E3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s-GT">
                <a:solidFill>
                  <a:srgbClr val="000000"/>
                </a:solidFill>
                <a:latin typeface="Rockwell" pitchFamily="18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30163" y="4043363"/>
              <a:ext cx="30480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eaLnBrk="0" hangingPunct="0">
                <a:lnSpc>
                  <a:spcPct val="70000"/>
                </a:lnSpc>
                <a:spcBef>
                  <a:spcPct val="20000"/>
                </a:spcBef>
              </a:pPr>
              <a:r>
                <a:rPr lang="es-GT" altLang="ja-JP" dirty="0">
                  <a:solidFill>
                    <a:srgbClr val="0070C0"/>
                  </a:solidFill>
                  <a:latin typeface="Rockwell" pitchFamily="18" charset="0"/>
                  <a:ea typeface="MS PGothic" pitchFamily="34" charset="-128"/>
                </a:rPr>
                <a:t> </a:t>
              </a:r>
              <a:r>
                <a:rPr lang="es-GT" altLang="ja-JP" dirty="0">
                  <a:latin typeface="Arial Rounded MT Bold" pitchFamily="34" charset="0"/>
                  <a:ea typeface="MS PGothic" pitchFamily="34" charset="-128"/>
                </a:rPr>
                <a:t>En</a:t>
              </a:r>
              <a:r>
                <a:rPr lang="es-GT" altLang="ja-JP" sz="1600" dirty="0">
                  <a:solidFill>
                    <a:srgbClr val="5D4711"/>
                  </a:solidFill>
                  <a:latin typeface="Arial Rounded MT Bold" pitchFamily="34" charset="0"/>
                  <a:ea typeface="MS PGothic" pitchFamily="34" charset="-128"/>
                </a:rPr>
                <a:t> </a:t>
              </a:r>
              <a:r>
                <a:rPr lang="es-GT" altLang="ja-JP" sz="3200" dirty="0">
                  <a:solidFill>
                    <a:srgbClr val="8E0000"/>
                  </a:solidFill>
                  <a:latin typeface="Arial Rounded MT Bold" pitchFamily="34" charset="0"/>
                  <a:ea typeface="MS PGothic" pitchFamily="34" charset="-128"/>
                </a:rPr>
                <a:t>204</a:t>
              </a:r>
            </a:p>
            <a:p>
              <a:pPr marL="342900" indent="-342900" algn="ctr" eaLnBrk="0" hangingPunct="0">
                <a:lnSpc>
                  <a:spcPct val="70000"/>
                </a:lnSpc>
                <a:spcBef>
                  <a:spcPct val="20000"/>
                </a:spcBef>
              </a:pPr>
              <a:r>
                <a:rPr lang="es-GT" altLang="ja-JP" sz="1600" dirty="0">
                  <a:solidFill>
                    <a:srgbClr val="5D4711"/>
                  </a:solidFill>
                  <a:latin typeface="Arial Rounded MT Bold" pitchFamily="34" charset="0"/>
                  <a:ea typeface="MS PGothic" pitchFamily="34" charset="-128"/>
                </a:rPr>
                <a:t> </a:t>
              </a:r>
              <a:r>
                <a:rPr lang="es-GT" altLang="ja-JP" dirty="0">
                  <a:latin typeface="Arial Rounded MT Bold" pitchFamily="34" charset="0"/>
                  <a:ea typeface="MS PGothic" pitchFamily="34" charset="-128"/>
                </a:rPr>
                <a:t>de</a:t>
              </a:r>
              <a:r>
                <a:rPr lang="es-GT" altLang="ja-JP" sz="1600" dirty="0">
                  <a:solidFill>
                    <a:srgbClr val="0070C0"/>
                  </a:solidFill>
                  <a:latin typeface="Arial Rounded MT Bold" pitchFamily="34" charset="0"/>
                  <a:ea typeface="MS PGothic" pitchFamily="34" charset="-128"/>
                </a:rPr>
                <a:t> </a:t>
              </a:r>
              <a:r>
                <a:rPr lang="es-GT" altLang="ja-JP" sz="2800" dirty="0" smtClean="0">
                  <a:solidFill>
                    <a:srgbClr val="8E0000"/>
                  </a:solidFill>
                  <a:latin typeface="Arial Rounded MT Bold" pitchFamily="34" charset="0"/>
                  <a:ea typeface="MS PGothic" pitchFamily="34" charset="-128"/>
                </a:rPr>
                <a:t>338</a:t>
              </a:r>
              <a:r>
                <a:rPr lang="es-GT" altLang="ja-JP" sz="2800" dirty="0" smtClean="0">
                  <a:solidFill>
                    <a:srgbClr val="27357E"/>
                  </a:solidFill>
                  <a:latin typeface="Arial Rounded MT Bold" pitchFamily="34" charset="0"/>
                  <a:ea typeface="MS PGothic" pitchFamily="34" charset="-128"/>
                </a:rPr>
                <a:t> </a:t>
              </a:r>
              <a:r>
                <a:rPr lang="es-GT" altLang="ja-JP" dirty="0">
                  <a:latin typeface="Arial Rounded MT Bold" pitchFamily="34" charset="0"/>
                  <a:ea typeface="MS PGothic" pitchFamily="34" charset="-128"/>
                </a:rPr>
                <a:t>municipios </a:t>
              </a:r>
            </a:p>
            <a:p>
              <a:pPr marL="342900" indent="-342900" algn="ctr" eaLnBrk="0" hangingPunct="0">
                <a:lnSpc>
                  <a:spcPct val="70000"/>
                </a:lnSpc>
                <a:spcBef>
                  <a:spcPct val="20000"/>
                </a:spcBef>
              </a:pPr>
              <a:r>
                <a:rPr lang="es-GT" altLang="ja-JP" dirty="0">
                  <a:latin typeface="Arial Rounded MT Bold" pitchFamily="34" charset="0"/>
                  <a:ea typeface="MS PGothic" pitchFamily="34" charset="-128"/>
                </a:rPr>
                <a:t>se produce</a:t>
              </a:r>
              <a:r>
                <a:rPr lang="es-GT" altLang="ja-JP" dirty="0">
                  <a:solidFill>
                    <a:srgbClr val="0070C0"/>
                  </a:solidFill>
                  <a:latin typeface="Arial Rounded MT Bold" pitchFamily="34" charset="0"/>
                  <a:ea typeface="MS PGothic" pitchFamily="34" charset="-128"/>
                </a:rPr>
                <a:t>  </a:t>
              </a:r>
              <a:r>
                <a:rPr lang="es-GT" altLang="ja-JP" sz="2400" dirty="0">
                  <a:solidFill>
                    <a:srgbClr val="8E0000"/>
                  </a:solidFill>
                  <a:latin typeface="Arial Rounded MT Bold" pitchFamily="34" charset="0"/>
                  <a:ea typeface="MS PGothic" pitchFamily="34" charset="-128"/>
                </a:rPr>
                <a:t>café</a:t>
              </a:r>
              <a:r>
                <a:rPr lang="es-GT" altLang="ja-JP" dirty="0">
                  <a:solidFill>
                    <a:srgbClr val="0070C0"/>
                  </a:solidFill>
                  <a:latin typeface="Arial Rounded MT Bold" pitchFamily="34" charset="0"/>
                  <a:ea typeface="MS PGothic" pitchFamily="34" charset="-128"/>
                </a:rPr>
                <a:t> </a:t>
              </a:r>
              <a:endParaRPr lang="es-GT" altLang="ja-JP" sz="2000" b="1" dirty="0">
                <a:solidFill>
                  <a:srgbClr val="5D4711"/>
                </a:solidFill>
                <a:latin typeface="Arial Rounded MT Bold" pitchFamily="34" charset="0"/>
                <a:ea typeface="MS PGothic" pitchFamily="34" charset="-128"/>
              </a:endParaRPr>
            </a:p>
            <a:p>
              <a:pPr marL="342900" indent="-342900" eaLnBrk="0" hangingPunct="0">
                <a:lnSpc>
                  <a:spcPct val="70000"/>
                </a:lnSpc>
                <a:spcBef>
                  <a:spcPct val="20000"/>
                </a:spcBef>
              </a:pPr>
              <a:r>
                <a:rPr lang="es-GT" altLang="ja-JP" sz="2000" b="1" dirty="0">
                  <a:solidFill>
                    <a:srgbClr val="5D4711"/>
                  </a:solidFill>
                  <a:latin typeface="Arial Rounded MT Bold" pitchFamily="34" charset="0"/>
                  <a:ea typeface="MS PGothic" pitchFamily="34" charset="-128"/>
                </a:rPr>
                <a:t>		</a:t>
              </a:r>
            </a:p>
            <a:p>
              <a:pPr marL="342900" indent="-342900" algn="ctr" eaLnBrk="0" hangingPunct="0">
                <a:lnSpc>
                  <a:spcPct val="70000"/>
                </a:lnSpc>
                <a:spcBef>
                  <a:spcPct val="20000"/>
                </a:spcBef>
              </a:pPr>
              <a:r>
                <a:rPr lang="es-GT" altLang="ja-JP" sz="2000" b="1" dirty="0">
                  <a:solidFill>
                    <a:srgbClr val="8E0000"/>
                  </a:solidFill>
                  <a:latin typeface="Arial Rounded MT Bold" pitchFamily="34" charset="0"/>
                  <a:ea typeface="MS PGothic" pitchFamily="34" charset="-128"/>
                </a:rPr>
                <a:t>	</a:t>
              </a:r>
              <a:r>
                <a:rPr lang="es-GT" altLang="ja-JP" sz="3600" dirty="0" smtClean="0">
                  <a:solidFill>
                    <a:srgbClr val="8E0000"/>
                  </a:solidFill>
                  <a:latin typeface="Arial Rounded MT Bold" pitchFamily="34" charset="0"/>
                  <a:ea typeface="MS PGothic" pitchFamily="34" charset="-128"/>
                </a:rPr>
                <a:t>61 </a:t>
              </a:r>
              <a:r>
                <a:rPr lang="es-GT" altLang="ja-JP" sz="3600" dirty="0">
                  <a:solidFill>
                    <a:srgbClr val="8E0000"/>
                  </a:solidFill>
                  <a:latin typeface="Arial Rounded MT Bold" pitchFamily="34" charset="0"/>
                  <a:ea typeface="MS PGothic" pitchFamily="34" charset="-128"/>
                </a:rPr>
                <a:t>%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81000" y="1330325"/>
              <a:ext cx="3352800" cy="79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 eaLnBrk="0" hangingPunct="0">
                <a:lnSpc>
                  <a:spcPct val="70000"/>
                </a:lnSpc>
                <a:spcBef>
                  <a:spcPct val="20000"/>
                </a:spcBef>
              </a:pPr>
              <a:r>
                <a:rPr lang="es-GT" altLang="ja-JP" dirty="0">
                  <a:latin typeface="Arial Rounded MT Bold" pitchFamily="34" charset="0"/>
                  <a:ea typeface="MS PGothic" pitchFamily="34" charset="-128"/>
                </a:rPr>
                <a:t>Á</a:t>
              </a:r>
              <a:r>
                <a:rPr lang="es-GT" dirty="0">
                  <a:latin typeface="Arial Rounded MT Bold" pitchFamily="34" charset="0"/>
                </a:rPr>
                <a:t>rea de cultivo de café</a:t>
              </a:r>
              <a:endParaRPr lang="en-US" dirty="0">
                <a:latin typeface="Arial Rounded MT Bold" pitchFamily="34" charset="0"/>
              </a:endParaRPr>
            </a:p>
            <a:p>
              <a:pPr marL="342900" indent="-342900" eaLnBrk="0" hangingPunct="0">
                <a:lnSpc>
                  <a:spcPct val="70000"/>
                </a:lnSpc>
                <a:spcBef>
                  <a:spcPct val="20000"/>
                </a:spcBef>
              </a:pPr>
              <a:r>
                <a:rPr lang="en-US" sz="3600" b="1" dirty="0" smtClean="0">
                  <a:solidFill>
                    <a:srgbClr val="8E0000"/>
                  </a:solidFill>
                  <a:latin typeface="Arial Rounded MT Bold" pitchFamily="34" charset="0"/>
                </a:rPr>
                <a:t>305,000 </a:t>
              </a:r>
              <a:r>
                <a:rPr lang="en-US" b="1" dirty="0" smtClean="0">
                  <a:solidFill>
                    <a:srgbClr val="8E0000"/>
                  </a:solidFill>
                  <a:latin typeface="Arial Rounded MT Bold" pitchFamily="34" charset="0"/>
                </a:rPr>
                <a:t>Ha</a:t>
              </a:r>
              <a:r>
                <a:rPr lang="en-US" baseline="30000" dirty="0" smtClean="0">
                  <a:solidFill>
                    <a:srgbClr val="8E0000"/>
                  </a:solidFill>
                  <a:latin typeface="Arial Rounded MT Bold" pitchFamily="34" charset="0"/>
                </a:rPr>
                <a:t> </a:t>
              </a:r>
              <a:endParaRPr lang="en-US" baseline="30000" dirty="0">
                <a:solidFill>
                  <a:srgbClr val="8E0000"/>
                </a:solidFill>
                <a:latin typeface="Arial Rounded MT Bold" pitchFamily="34" charset="0"/>
              </a:endParaRPr>
            </a:p>
          </p:txBody>
        </p:sp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>
              <a:off x="1219200" y="3357563"/>
              <a:ext cx="762000" cy="457200"/>
            </a:xfrm>
            <a:prstGeom prst="downArrow">
              <a:avLst>
                <a:gd name="adj1" fmla="val 40000"/>
                <a:gd name="adj2" fmla="val 53472"/>
              </a:avLst>
            </a:prstGeom>
            <a:gradFill rotWithShape="1">
              <a:gsLst>
                <a:gs pos="0">
                  <a:srgbClr val="D9CBA7"/>
                </a:gs>
                <a:gs pos="100000">
                  <a:srgbClr val="AB8E3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s-GT" sz="2000">
                <a:solidFill>
                  <a:srgbClr val="000000"/>
                </a:solidFill>
                <a:latin typeface="Rockwell" pitchFamily="18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457200" y="2727325"/>
              <a:ext cx="2286000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eaLnBrk="0" hangingPunct="0">
                <a:lnSpc>
                  <a:spcPct val="60000"/>
                </a:lnSpc>
                <a:spcBef>
                  <a:spcPct val="20000"/>
                </a:spcBef>
              </a:pPr>
              <a:r>
                <a:rPr lang="en-US" sz="3200" b="1" dirty="0">
                  <a:solidFill>
                    <a:srgbClr val="8E0000"/>
                  </a:solidFill>
                  <a:latin typeface="Rockwell" pitchFamily="18" charset="0"/>
                </a:rPr>
                <a:t> </a:t>
              </a:r>
              <a:r>
                <a:rPr lang="en-US" sz="3200" b="1" dirty="0" smtClean="0">
                  <a:solidFill>
                    <a:srgbClr val="8E0000"/>
                  </a:solidFill>
                  <a:latin typeface="Arial Rounded MT Bold" pitchFamily="34" charset="0"/>
                </a:rPr>
                <a:t>2.8</a:t>
              </a:r>
              <a:r>
                <a:rPr lang="en-US" sz="1600" b="1" dirty="0" smtClean="0">
                  <a:solidFill>
                    <a:srgbClr val="8E0000"/>
                  </a:solidFill>
                  <a:latin typeface="Arial Rounded MT Bold" pitchFamily="34" charset="0"/>
                </a:rPr>
                <a:t>%</a:t>
              </a:r>
              <a:r>
                <a:rPr lang="en-US" b="1" dirty="0" smtClean="0">
                  <a:solidFill>
                    <a:srgbClr val="8E0000"/>
                  </a:solidFill>
                  <a:latin typeface="Arial Rounded MT Bold" pitchFamily="34" charset="0"/>
                </a:rPr>
                <a:t> </a:t>
              </a:r>
              <a:endParaRPr lang="en-US" b="1" dirty="0">
                <a:solidFill>
                  <a:srgbClr val="8E0000"/>
                </a:solidFill>
                <a:latin typeface="Arial Rounded MT Bold" pitchFamily="34" charset="0"/>
              </a:endParaRPr>
            </a:p>
            <a:p>
              <a:pPr marL="342900" indent="-342900" algn="ctr" eaLnBrk="0" hangingPunct="0">
                <a:lnSpc>
                  <a:spcPct val="60000"/>
                </a:lnSpc>
                <a:spcBef>
                  <a:spcPct val="20000"/>
                </a:spcBef>
              </a:pPr>
              <a:r>
                <a:rPr lang="es-GT" dirty="0">
                  <a:latin typeface="Arial Rounded MT Bold" pitchFamily="34" charset="0"/>
                </a:rPr>
                <a:t>del país</a:t>
              </a:r>
              <a:endParaRPr lang="en-US" sz="1600" baseline="30000" dirty="0"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3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GT" dirty="0" smtClean="0"/>
              <a:t>Caficultura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GT" dirty="0" smtClean="0"/>
              <a:t>Antecedentes - Altitudes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5074" y="1661899"/>
            <a:ext cx="8856984" cy="4423353"/>
            <a:chOff x="323528" y="1700808"/>
            <a:chExt cx="8856984" cy="4423353"/>
          </a:xfrm>
        </p:grpSpPr>
        <p:pic>
          <p:nvPicPr>
            <p:cNvPr id="7" name="Picture 11" descr="slide-09.jpg"/>
            <p:cNvPicPr>
              <a:picLocks noChangeAspect="1"/>
            </p:cNvPicPr>
            <p:nvPr/>
          </p:nvPicPr>
          <p:blipFill rotWithShape="1">
            <a:blip r:embed="rId2"/>
            <a:srcRect l="5696" t="20604" r="8410" b="5663"/>
            <a:stretch/>
          </p:blipFill>
          <p:spPr bwMode="auto">
            <a:xfrm>
              <a:off x="323528" y="1700808"/>
              <a:ext cx="7079672" cy="4423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7"/>
            <p:cNvGrpSpPr/>
            <p:nvPr/>
          </p:nvGrpSpPr>
          <p:grpSpPr>
            <a:xfrm>
              <a:off x="7179850" y="4870981"/>
              <a:ext cx="2000662" cy="1222315"/>
              <a:chOff x="7179850" y="4870981"/>
              <a:chExt cx="2000662" cy="1222315"/>
            </a:xfrm>
          </p:grpSpPr>
          <p:sp>
            <p:nvSpPr>
              <p:cNvPr id="9" name="TextBox 1"/>
              <p:cNvSpPr txBox="1">
                <a:spLocks noChangeArrowheads="1"/>
              </p:cNvSpPr>
              <p:nvPr/>
            </p:nvSpPr>
            <p:spPr bwMode="auto">
              <a:xfrm>
                <a:off x="7615848" y="4941168"/>
                <a:ext cx="15646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GT" alt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&gt; 1372 </a:t>
                </a:r>
                <a:r>
                  <a:rPr lang="es-GT" alt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(79%)</a:t>
                </a:r>
                <a:endPara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4"/>
              <p:cNvSpPr txBox="1">
                <a:spLocks noChangeArrowheads="1"/>
              </p:cNvSpPr>
              <p:nvPr/>
            </p:nvSpPr>
            <p:spPr bwMode="auto">
              <a:xfrm>
                <a:off x="7237287" y="5349546"/>
                <a:ext cx="194322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GT" altLang="en-US" sz="1400" b="1" dirty="0"/>
                  <a:t> </a:t>
                </a:r>
                <a:r>
                  <a:rPr lang="es-GT" alt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1067-1372 (9%)</a:t>
                </a:r>
                <a:endPara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5"/>
              <p:cNvSpPr txBox="1">
                <a:spLocks noChangeArrowheads="1"/>
              </p:cNvSpPr>
              <p:nvPr/>
            </p:nvSpPr>
            <p:spPr bwMode="auto">
              <a:xfrm>
                <a:off x="7179850" y="5754742"/>
                <a:ext cx="194421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GT" alt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hasta 1067 </a:t>
                </a:r>
                <a:r>
                  <a:rPr lang="es-GT" alt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(6%)</a:t>
                </a:r>
                <a:endPara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7308305" y="4870981"/>
                <a:ext cx="1420634" cy="1152128"/>
              </a:xfrm>
              <a:custGeom>
                <a:avLst/>
                <a:gdLst>
                  <a:gd name="connsiteX0" fmla="*/ 0 w 1870364"/>
                  <a:gd name="connsiteY0" fmla="*/ 0 h 1262703"/>
                  <a:gd name="connsiteX1" fmla="*/ 1343891 w 1870364"/>
                  <a:gd name="connsiteY1" fmla="*/ 1122218 h 1262703"/>
                  <a:gd name="connsiteX2" fmla="*/ 1870364 w 1870364"/>
                  <a:gd name="connsiteY2" fmla="*/ 1260764 h 1262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0364" h="1262703">
                    <a:moveTo>
                      <a:pt x="0" y="0"/>
                    </a:moveTo>
                    <a:cubicBezTo>
                      <a:pt x="516082" y="456045"/>
                      <a:pt x="1032164" y="912091"/>
                      <a:pt x="1343891" y="1122218"/>
                    </a:cubicBezTo>
                    <a:cubicBezTo>
                      <a:pt x="1655618" y="1332345"/>
                      <a:pt x="1801091" y="1237673"/>
                      <a:pt x="1870364" y="1260764"/>
                    </a:cubicBezTo>
                  </a:path>
                </a:pathLst>
              </a:custGeom>
              <a:noFill/>
              <a:ln w="12700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71127" y="5550704"/>
            <a:ext cx="3678436" cy="1224136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GT" altLang="en-US" sz="1400" b="1" u="sng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Rangos óptimos </a:t>
            </a:r>
            <a:r>
              <a:rPr lang="es-GT" altLang="en-US" sz="1400" b="1" i="1" u="sng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C</a:t>
            </a:r>
            <a:r>
              <a:rPr lang="es-GT" altLang="en-US" sz="1400" b="1" u="sng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. </a:t>
            </a:r>
            <a:r>
              <a:rPr lang="es-GT" altLang="en-US" sz="1400" b="1" i="1" u="sng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arabica</a:t>
            </a:r>
            <a:endParaRPr lang="es-GT" altLang="en-US" sz="1400" b="1" i="1" u="sng" dirty="0" smtClean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r>
              <a:rPr lang="es-GT" altLang="en-US" sz="14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Altitud: 1.000 - 2.000 msnm</a:t>
            </a:r>
          </a:p>
          <a:p>
            <a:r>
              <a:rPr lang="es-GT" altLang="en-US" sz="14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Temperatura: 18 – 22°C</a:t>
            </a:r>
          </a:p>
          <a:p>
            <a:r>
              <a:rPr lang="es-GT" altLang="en-US" sz="14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Radiación solar: 350 – 450 cal.cm</a:t>
            </a:r>
            <a:r>
              <a:rPr lang="es-GT" altLang="en-US" sz="1400" baseline="300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2</a:t>
            </a:r>
            <a:r>
              <a:rPr lang="es-GT" altLang="en-US" sz="14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.dia</a:t>
            </a:r>
            <a:r>
              <a:rPr lang="es-GT" altLang="en-US" sz="1400" baseline="300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-1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587998" y="4430539"/>
            <a:ext cx="3610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GT" altLang="en-US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Altitud msnm y % producción</a:t>
            </a:r>
            <a:r>
              <a:rPr lang="es-GT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alt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7145984" y="6105302"/>
            <a:ext cx="18721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GT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GT" altLang="en-US" sz="16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otros……</a:t>
            </a:r>
            <a:r>
              <a:rPr lang="es-GT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(6%)</a:t>
            </a: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6398817" y="6455245"/>
            <a:ext cx="24734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GT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Estimación 2013/14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GT" dirty="0" smtClean="0"/>
              <a:t>Caficultura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GT" dirty="0" smtClean="0"/>
              <a:t>Antecedentes – Pluviometría</a:t>
            </a:r>
            <a:endParaRPr lang="en-US" dirty="0"/>
          </a:p>
        </p:txBody>
      </p:sp>
      <p:pic>
        <p:nvPicPr>
          <p:cNvPr id="6" name="Picture 5" descr="lluvia sin Pet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7094" y="1441161"/>
            <a:ext cx="6169049" cy="511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187624" y="5209148"/>
            <a:ext cx="3528392" cy="139675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GT" altLang="en-US" sz="1400" b="1" u="sng" smtClean="0">
                <a:solidFill>
                  <a:srgbClr val="0070C0"/>
                </a:solidFill>
                <a:latin typeface="Arial" charset="0"/>
                <a:cs typeface="Arial" charset="0"/>
              </a:rPr>
              <a:t>Rangos óptimos </a:t>
            </a:r>
            <a:r>
              <a:rPr lang="es-GT" altLang="en-US" sz="1400" b="1" i="1" u="sng" smtClean="0">
                <a:solidFill>
                  <a:srgbClr val="0070C0"/>
                </a:solidFill>
                <a:latin typeface="Arial" charset="0"/>
                <a:cs typeface="Arial" charset="0"/>
              </a:rPr>
              <a:t>C</a:t>
            </a:r>
            <a:r>
              <a:rPr lang="es-GT" altLang="en-US" sz="1400" b="1" u="sng" smtClean="0">
                <a:solidFill>
                  <a:srgbClr val="0070C0"/>
                </a:solidFill>
                <a:latin typeface="Arial" charset="0"/>
                <a:cs typeface="Arial" charset="0"/>
              </a:rPr>
              <a:t>. </a:t>
            </a:r>
            <a:r>
              <a:rPr lang="es-GT" altLang="en-US" sz="1400" b="1" i="1" u="sng" smtClean="0">
                <a:solidFill>
                  <a:srgbClr val="0070C0"/>
                </a:solidFill>
                <a:latin typeface="Arial" charset="0"/>
                <a:cs typeface="Arial" charset="0"/>
              </a:rPr>
              <a:t>arabica</a:t>
            </a:r>
          </a:p>
          <a:p>
            <a:r>
              <a:rPr lang="es-GT" altLang="en-US" sz="1400" smtClean="0">
                <a:solidFill>
                  <a:srgbClr val="0070C0"/>
                </a:solidFill>
                <a:latin typeface="Arial" charset="0"/>
                <a:cs typeface="Arial" charset="0"/>
              </a:rPr>
              <a:t>Precipitación: 1.800 – 2.200 mm</a:t>
            </a:r>
          </a:p>
          <a:p>
            <a:r>
              <a:rPr lang="es-GT" altLang="en-US" sz="1400" smtClean="0">
                <a:solidFill>
                  <a:srgbClr val="0070C0"/>
                </a:solidFill>
                <a:latin typeface="Arial" charset="0"/>
                <a:cs typeface="Arial" charset="0"/>
              </a:rPr>
              <a:t>Humedad relativa: 70 – 85%</a:t>
            </a:r>
          </a:p>
          <a:p>
            <a:r>
              <a:rPr lang="es-GT" altLang="en-US" sz="1400" smtClean="0">
                <a:solidFill>
                  <a:srgbClr val="0070C0"/>
                </a:solidFill>
                <a:latin typeface="Arial" charset="0"/>
                <a:cs typeface="Arial" charset="0"/>
              </a:rPr>
              <a:t>Evapotranspiración diaria: 3 – 5 mm</a:t>
            </a:r>
          </a:p>
          <a:p>
            <a:r>
              <a:rPr lang="es-GT" altLang="en-US" sz="1400" smtClean="0">
                <a:solidFill>
                  <a:srgbClr val="0070C0"/>
                </a:solidFill>
                <a:latin typeface="Arial" charset="0"/>
                <a:cs typeface="Arial" charset="0"/>
              </a:rPr>
              <a:t>Vientos: &lt; 5 km.hora</a:t>
            </a:r>
            <a:r>
              <a:rPr lang="es-GT" altLang="en-US" sz="1400" baseline="30000" smtClean="0">
                <a:solidFill>
                  <a:srgbClr val="0070C0"/>
                </a:solidFill>
                <a:latin typeface="Arial" charset="0"/>
                <a:cs typeface="Arial" charset="0"/>
              </a:rPr>
              <a:t>-1</a:t>
            </a:r>
            <a:endParaRPr lang="es-GT" altLang="en-US" sz="1400" baseline="300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4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GT" dirty="0" smtClean="0"/>
              <a:t>Caficultura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31623" y="764629"/>
            <a:ext cx="4600274" cy="482600"/>
          </a:xfrm>
        </p:spPr>
        <p:txBody>
          <a:bodyPr/>
          <a:lstStyle/>
          <a:p>
            <a:r>
              <a:rPr lang="es-GT" dirty="0" smtClean="0"/>
              <a:t>Efectos: </a:t>
            </a:r>
            <a:r>
              <a:rPr lang="es-GT" dirty="0" smtClean="0">
                <a:sym typeface="Wingdings" panose="05000000000000000000" pitchFamily="2" charset="2"/>
              </a:rPr>
              <a:t>pérdida aptitud 2050 (CIAT, 2011)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9" y="1632175"/>
            <a:ext cx="4520333" cy="349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7560" y="1628475"/>
            <a:ext cx="4554337" cy="351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30082" y="5231616"/>
            <a:ext cx="8853734" cy="14626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Según los modelos, la precipitación anual disminuirá y las temperaturas máximas y mínimas mensuales continuarán aumentando progresivamente para el año 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2050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con +2.1ºC. La distribución de la 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aptitud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 las tierras de café disminuirá. Las áreas entre 600 y 1200 msnm perderán mayor aptitud y las áreas por encima de 1300 msnm no cambian su aptitud.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842" y="4684889"/>
            <a:ext cx="123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 smtClean="0"/>
              <a:t>ACTUAL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05062" y="4679243"/>
            <a:ext cx="123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 smtClean="0"/>
              <a:t>2050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65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GT" dirty="0" smtClean="0"/>
              <a:t>Caficultura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GT" dirty="0" smtClean="0"/>
              <a:t>Estudios sobre adaptación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07429" y="1450848"/>
            <a:ext cx="4054011" cy="5064251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s-ES" sz="2400" b="1" dirty="0"/>
              <a:t>ENCUESTA AÑO 2007 (*)</a:t>
            </a:r>
          </a:p>
          <a:p>
            <a:pPr algn="ctr"/>
            <a:endParaRPr lang="es-ES" sz="17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Los agricultores perciben el cambio climático como un problema importante, con pocas respuestas viables o soluciones</a:t>
            </a:r>
            <a:r>
              <a:rPr lang="es-ES" sz="2400" dirty="0" smtClean="0"/>
              <a:t>.</a:t>
            </a:r>
          </a:p>
          <a:p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Sin embargo explican que la sombra puede gestionarse para reducir las amenazas de las temperaturas extremas, vientos fuertes y lluvias</a:t>
            </a:r>
            <a:r>
              <a:rPr lang="es-ES" sz="2400" dirty="0" smtClean="0"/>
              <a:t>.</a:t>
            </a:r>
          </a:p>
          <a:p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A la pregunta ¿Cuál es su mayor preocupación para el año siguiente?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Cambio Climático: 18%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Variación precios: 20%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Plagas: 6%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Pérdidas en otros cultivos: 6%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Enfermedades en la familia: 23%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Pérdida de trabajo: 5%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Limitación de crédito: 5%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Otros: 10%</a:t>
            </a:r>
          </a:p>
          <a:p>
            <a:endParaRPr lang="es-ES" sz="2400" dirty="0"/>
          </a:p>
          <a:p>
            <a:pPr lvl="1"/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(*) Effective Adaptation Strategies and Risk Reduction towards Economic and Climatic Shocks: Lessons from the Coffee Crisis in Mesoamerica. Project number: CRN-2060. Castellanos, E.; Díaz R; 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</a:rPr>
              <a:t>Eakin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, H.; Cruz-Bello, G.; Tucker, C.; Anzueto, F. 2010.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2322286"/>
            <a:ext cx="4780039" cy="358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GT" dirty="0" smtClean="0"/>
              <a:t>Caficultura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88111" y="764629"/>
            <a:ext cx="4274456" cy="482600"/>
          </a:xfrm>
        </p:spPr>
        <p:txBody>
          <a:bodyPr/>
          <a:lstStyle/>
          <a:p>
            <a:r>
              <a:rPr lang="es-GT" dirty="0" smtClean="0"/>
              <a:t>Efectos: epidemia de la roya 2012</a:t>
            </a:r>
            <a:r>
              <a:rPr lang="es-GT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94465" y="2071911"/>
            <a:ext cx="4224560" cy="4248150"/>
          </a:xfrm>
        </p:spPr>
        <p:txBody>
          <a:bodyPr>
            <a:normAutofit fontScale="92500"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200" dirty="0" smtClean="0"/>
              <a:t>Comportamiento epidémico de la roya afectando zonas de mayor altitud.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200" dirty="0" smtClean="0"/>
              <a:t>Pérdidas acumuladas ~800,000 quintales oro entre 2013 y 2014.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200" dirty="0" smtClean="0"/>
              <a:t>Las condiciones </a:t>
            </a:r>
            <a:r>
              <a:rPr lang="es-ES" sz="2200" dirty="0"/>
              <a:t>climáticas del año 2012-2013 </a:t>
            </a:r>
            <a:r>
              <a:rPr lang="es-ES" sz="2200" dirty="0" smtClean="0"/>
              <a:t>se asemejan a </a:t>
            </a:r>
            <a:r>
              <a:rPr lang="es-ES" sz="2200" dirty="0"/>
              <a:t>las condiciones esperadas en </a:t>
            </a:r>
            <a:r>
              <a:rPr lang="es-ES" sz="2200" dirty="0" smtClean="0"/>
              <a:t>el marco </a:t>
            </a:r>
            <a:r>
              <a:rPr lang="es-ES" sz="2200" dirty="0"/>
              <a:t>del cambio </a:t>
            </a:r>
            <a:r>
              <a:rPr lang="es-ES" sz="2200" dirty="0" smtClean="0"/>
              <a:t>climático*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s-ES" sz="1500" dirty="0" smtClean="0">
                <a:solidFill>
                  <a:schemeClr val="bg1">
                    <a:lumMod val="50000"/>
                  </a:schemeClr>
                </a:solidFill>
              </a:rPr>
              <a:t>*Avelino</a:t>
            </a:r>
            <a:r>
              <a:rPr lang="es-ES" sz="1500" dirty="0">
                <a:solidFill>
                  <a:schemeClr val="bg1">
                    <a:lumMod val="50000"/>
                  </a:schemeClr>
                </a:solidFill>
              </a:rPr>
              <a:t>, J. Rivas, G., 2013. La roya anaranjada del cafeto. http://hal.archives-ouvertes.fr/hal-01071036, 47 p.</a:t>
            </a:r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5 Marcador de contenido" descr="VariasFotografias 133 - cop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6925" y="1760694"/>
            <a:ext cx="3316490" cy="22134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7" name="6 Marcador de contenido" descr="P1010007b - copia.JPG"/>
          <p:cNvPicPr>
            <a:picLocks noChangeAspect="1"/>
          </p:cNvPicPr>
          <p:nvPr/>
        </p:nvPicPr>
        <p:blipFill rotWithShape="1">
          <a:blip r:embed="rId3"/>
          <a:srcRect b="8752"/>
          <a:stretch/>
        </p:blipFill>
        <p:spPr>
          <a:xfrm>
            <a:off x="905337" y="4159928"/>
            <a:ext cx="3318078" cy="2269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817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GT" dirty="0" smtClean="0"/>
              <a:t>Caficultura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GT" dirty="0" smtClean="0"/>
              <a:t>Acciones de Adaptación</a:t>
            </a:r>
            <a:endParaRPr lang="en-US" dirty="0"/>
          </a:p>
        </p:txBody>
      </p:sp>
      <p:sp>
        <p:nvSpPr>
          <p:cNvPr id="6" name="Content Placeholder 23"/>
          <p:cNvSpPr>
            <a:spLocks noGrp="1"/>
          </p:cNvSpPr>
          <p:nvPr>
            <p:ph type="body" sz="quarter" idx="13"/>
          </p:nvPr>
        </p:nvSpPr>
        <p:spPr>
          <a:xfrm>
            <a:off x="4538133" y="1921934"/>
            <a:ext cx="4413955" cy="4559301"/>
          </a:xfrm>
        </p:spPr>
        <p:txBody>
          <a:bodyPr>
            <a:normAutofit fontScale="92500" lnSpcReduction="20000"/>
          </a:bodyPr>
          <a:lstStyle/>
          <a:p>
            <a:r>
              <a:rPr lang="es-GT" u="sng" dirty="0" smtClean="0"/>
              <a:t>Sostenibilidad Ambiental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 smtClean="0"/>
              <a:t>Mantenimiento del estrato de </a:t>
            </a:r>
            <a:r>
              <a:rPr lang="es-GT" dirty="0"/>
              <a:t>sombra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/>
              <a:t>Prácticas de conservación </a:t>
            </a:r>
            <a:r>
              <a:rPr lang="es-GT" dirty="0" smtClean="0"/>
              <a:t>de  suelos y manejo </a:t>
            </a:r>
            <a:r>
              <a:rPr lang="es-GT" dirty="0"/>
              <a:t>de coberturas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 smtClean="0"/>
              <a:t>Nutrición balanceada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 smtClean="0"/>
              <a:t>Manejo integrado de plagas y enfermedades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 smtClean="0"/>
              <a:t>Manejo racional de los recursos naturales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 smtClean="0"/>
              <a:t>Apoyo de </a:t>
            </a:r>
            <a:r>
              <a:rPr lang="es-GT" dirty="0" err="1" smtClean="0"/>
              <a:t>agrometeorología</a:t>
            </a:r>
            <a:endParaRPr lang="es-GT" dirty="0" smtClean="0"/>
          </a:p>
          <a:p>
            <a:r>
              <a:rPr lang="es-GT" u="sng" dirty="0" smtClean="0"/>
              <a:t>Sostenibilidad Económica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 smtClean="0"/>
              <a:t>Rentabilidad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 smtClean="0"/>
              <a:t>Investigación, tecnología, capacitación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 smtClean="0"/>
              <a:t>Mercados de calidad</a:t>
            </a:r>
          </a:p>
          <a:p>
            <a:r>
              <a:rPr lang="es-GT" u="sng" dirty="0" smtClean="0"/>
              <a:t>Sostenibilidad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 smtClean="0"/>
              <a:t>Productores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 smtClean="0"/>
              <a:t>Trabajadores</a:t>
            </a:r>
          </a:p>
          <a:p>
            <a:endParaRPr lang="es-GT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864"/>
          <a:stretch/>
        </p:blipFill>
        <p:spPr>
          <a:xfrm>
            <a:off x="135467" y="1930400"/>
            <a:ext cx="4191077" cy="43575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40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C:\Users\manuel.oqq\AppData\Local\Microsoft\Windows\Temporary Internet Files\Content.Outlook\WCO0VR2X\20131207_132215_resized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6440" y="3341532"/>
            <a:ext cx="4944537" cy="707886"/>
          </a:xfrm>
          <a:prstGeom prst="rect">
            <a:avLst/>
          </a:prstGeom>
          <a:solidFill>
            <a:srgbClr val="3366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2000" b="1" u="sng" dirty="0" smtClean="0">
                <a:solidFill>
                  <a:schemeClr val="bg1"/>
                </a:solidFill>
              </a:rPr>
              <a:t>Bajo sombra</a:t>
            </a:r>
            <a:r>
              <a:rPr lang="es-GT" sz="2000" b="1" dirty="0" smtClean="0">
                <a:solidFill>
                  <a:schemeClr val="bg1"/>
                </a:solidFill>
              </a:rPr>
              <a:t>: 4 a 6ºC de diferencia en las temperaturas máximas diarias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ACAFÉ 20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872</Words>
  <Application>Microsoft Office PowerPoint</Application>
  <PresentationFormat>Presentación en pantalla (4:3)</PresentationFormat>
  <Paragraphs>160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ANACAFÉ 2015</vt:lpstr>
      <vt:lpstr>Conferencia sobre Adaptación al Cambio Climático: Un reto para el Desarrollo de Guatemala  Sesión II: Respuestas de la Caficultura ante el Cambio Climatico.  Ciudad de Guatemala, 6 de marzo de 2015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Anacafé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Godínez</dc:creator>
  <cp:lastModifiedBy>PROJECT VIP DEEJAY</cp:lastModifiedBy>
  <cp:revision>166</cp:revision>
  <cp:lastPrinted>2015-01-06T14:07:52Z</cp:lastPrinted>
  <dcterms:created xsi:type="dcterms:W3CDTF">2015-01-06T14:02:02Z</dcterms:created>
  <dcterms:modified xsi:type="dcterms:W3CDTF">2015-03-06T17:18:39Z</dcterms:modified>
</cp:coreProperties>
</file>