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9" r:id="rId5"/>
    <p:sldId id="257" r:id="rId6"/>
    <p:sldId id="263" r:id="rId7"/>
    <p:sldId id="262" r:id="rId8"/>
    <p:sldId id="264"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974" y="-4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66FADF63-2E33-48B2-8AB2-4664DC881A5D}" type="datetimeFigureOut">
              <a:rPr lang="es-MX" smtClean="0"/>
              <a:pPr/>
              <a:t>04/03/2015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965C4CA-C6AF-4CB8-90FE-5EC89E4471E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6FADF63-2E33-48B2-8AB2-4664DC881A5D}" type="datetimeFigureOut">
              <a:rPr lang="es-MX" smtClean="0"/>
              <a:pPr/>
              <a:t>04/03/2015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965C4CA-C6AF-4CB8-90FE-5EC89E4471E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6FADF63-2E33-48B2-8AB2-4664DC881A5D}" type="datetimeFigureOut">
              <a:rPr lang="es-MX" smtClean="0"/>
              <a:pPr/>
              <a:t>04/03/2015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965C4CA-C6AF-4CB8-90FE-5EC89E4471E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6FADF63-2E33-48B2-8AB2-4664DC881A5D}" type="datetimeFigureOut">
              <a:rPr lang="es-MX" smtClean="0"/>
              <a:pPr/>
              <a:t>04/03/2015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965C4CA-C6AF-4CB8-90FE-5EC89E4471E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6FADF63-2E33-48B2-8AB2-4664DC881A5D}" type="datetimeFigureOut">
              <a:rPr lang="es-MX" smtClean="0"/>
              <a:pPr/>
              <a:t>04/03/2015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965C4CA-C6AF-4CB8-90FE-5EC89E4471E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66FADF63-2E33-48B2-8AB2-4664DC881A5D}" type="datetimeFigureOut">
              <a:rPr lang="es-MX" smtClean="0"/>
              <a:pPr/>
              <a:t>04/03/2015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965C4CA-C6AF-4CB8-90FE-5EC89E4471E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66FADF63-2E33-48B2-8AB2-4664DC881A5D}" type="datetimeFigureOut">
              <a:rPr lang="es-MX" smtClean="0"/>
              <a:pPr/>
              <a:t>04/03/2015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F965C4CA-C6AF-4CB8-90FE-5EC89E4471E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66FADF63-2E33-48B2-8AB2-4664DC881A5D}" type="datetimeFigureOut">
              <a:rPr lang="es-MX" smtClean="0"/>
              <a:pPr/>
              <a:t>04/03/2015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F965C4CA-C6AF-4CB8-90FE-5EC89E4471E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6FADF63-2E33-48B2-8AB2-4664DC881A5D}" type="datetimeFigureOut">
              <a:rPr lang="es-MX" smtClean="0"/>
              <a:pPr/>
              <a:t>04/03/2015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F965C4CA-C6AF-4CB8-90FE-5EC89E4471E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6FADF63-2E33-48B2-8AB2-4664DC881A5D}" type="datetimeFigureOut">
              <a:rPr lang="es-MX" smtClean="0"/>
              <a:pPr/>
              <a:t>04/03/2015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965C4CA-C6AF-4CB8-90FE-5EC89E4471E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6FADF63-2E33-48B2-8AB2-4664DC881A5D}" type="datetimeFigureOut">
              <a:rPr lang="es-MX" smtClean="0"/>
              <a:pPr/>
              <a:t>04/03/2015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965C4CA-C6AF-4CB8-90FE-5EC89E4471E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FADF63-2E33-48B2-8AB2-4664DC881A5D}" type="datetimeFigureOut">
              <a:rPr lang="es-MX" smtClean="0"/>
              <a:pPr/>
              <a:t>04/03/2015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65C4CA-C6AF-4CB8-90FE-5EC89E4471E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s.wikipedia.org/wiki/Deutsche_Welle" TargetMode="External"/><Relationship Id="rId2" Type="http://schemas.openxmlformats.org/officeDocument/2006/relationships/hyperlink" Target="http://www.dw-world.de/dw/article/0,2144,2800202,00.html" TargetMode="External"/><Relationship Id="rId1" Type="http://schemas.openxmlformats.org/officeDocument/2006/relationships/slideLayout" Target="../slideLayouts/slideLayout2.xml"/><Relationship Id="rId4" Type="http://schemas.openxmlformats.org/officeDocument/2006/relationships/hyperlink" Target="http://es.wikipedia.org/w/index.php?title=Richard_Fortey&amp;action=edit&amp;redlink=1"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es.wikipedia.org/wiki/Deutsche_Welle" TargetMode="External"/><Relationship Id="rId2" Type="http://schemas.openxmlformats.org/officeDocument/2006/relationships/hyperlink" Target="http://www.dw-world.de/dw/article/0,2144,2800202,00.html" TargetMode="External"/><Relationship Id="rId1" Type="http://schemas.openxmlformats.org/officeDocument/2006/relationships/slideLayout" Target="../slideLayouts/slideLayout2.xml"/><Relationship Id="rId4" Type="http://schemas.openxmlformats.org/officeDocument/2006/relationships/hyperlink" Target="http://es.wikipedia.org/w/index.php?title=Richard_Fortey&amp;action=edit&amp;redlink=1"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es.wikiquote.org/wiki/Paul_Krugma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11560" y="404664"/>
            <a:ext cx="7848872" cy="5976664"/>
          </a:xfrm>
        </p:spPr>
        <p:txBody>
          <a:bodyPr/>
          <a:lstStyle/>
          <a:p>
            <a:pPr fontAlgn="base"/>
            <a:r>
              <a:rPr lang="es-MX" sz="1800" b="1" dirty="0">
                <a:solidFill>
                  <a:schemeClr val="tx1"/>
                </a:solidFill>
                <a:latin typeface="Times New Roman" pitchFamily="18" charset="0"/>
                <a:cs typeface="Times New Roman" pitchFamily="18" charset="0"/>
              </a:rPr>
              <a:t>Conferencia sobre Adaptación al Cambio Climático: </a:t>
            </a:r>
            <a:r>
              <a:rPr lang="es-MX" sz="1800" dirty="0">
                <a:solidFill>
                  <a:schemeClr val="tx1"/>
                </a:solidFill>
                <a:latin typeface="Times New Roman" pitchFamily="18" charset="0"/>
                <a:cs typeface="Times New Roman" pitchFamily="18" charset="0"/>
              </a:rPr>
              <a:t> </a:t>
            </a:r>
          </a:p>
          <a:p>
            <a:pPr fontAlgn="base"/>
            <a:r>
              <a:rPr lang="es-MX" sz="1800" b="1" dirty="0">
                <a:solidFill>
                  <a:schemeClr val="tx1"/>
                </a:solidFill>
                <a:latin typeface="Times New Roman" pitchFamily="18" charset="0"/>
                <a:cs typeface="Times New Roman" pitchFamily="18" charset="0"/>
              </a:rPr>
              <a:t>Un reto para el Desarrollo de </a:t>
            </a:r>
            <a:r>
              <a:rPr lang="es-MX" sz="1800" b="1" dirty="0" smtClean="0">
                <a:solidFill>
                  <a:schemeClr val="tx1"/>
                </a:solidFill>
                <a:latin typeface="Times New Roman" pitchFamily="18" charset="0"/>
                <a:cs typeface="Times New Roman" pitchFamily="18" charset="0"/>
              </a:rPr>
              <a:t>Guatemala.</a:t>
            </a:r>
          </a:p>
          <a:p>
            <a:pPr fontAlgn="base"/>
            <a:r>
              <a:rPr lang="es-MX" sz="1800" b="1" dirty="0" smtClean="0">
                <a:solidFill>
                  <a:schemeClr val="tx1"/>
                </a:solidFill>
                <a:latin typeface="Times New Roman" pitchFamily="18" charset="0"/>
                <a:cs typeface="Times New Roman" pitchFamily="18" charset="0"/>
              </a:rPr>
              <a:t> </a:t>
            </a:r>
            <a:r>
              <a:rPr lang="es-MX" sz="1800" b="1" dirty="0">
                <a:solidFill>
                  <a:schemeClr val="tx1"/>
                </a:solidFill>
                <a:latin typeface="Times New Roman" pitchFamily="18" charset="0"/>
                <a:cs typeface="Times New Roman" pitchFamily="18" charset="0"/>
              </a:rPr>
              <a:t>Ciudad de </a:t>
            </a:r>
            <a:r>
              <a:rPr lang="es-MX" sz="1800" b="1" dirty="0" smtClean="0">
                <a:solidFill>
                  <a:schemeClr val="tx1"/>
                </a:solidFill>
                <a:latin typeface="Times New Roman" pitchFamily="18" charset="0"/>
                <a:cs typeface="Times New Roman" pitchFamily="18" charset="0"/>
              </a:rPr>
              <a:t>Guatemala .Hotel Barceló, Salón Dorado</a:t>
            </a:r>
          </a:p>
          <a:p>
            <a:pPr fontAlgn="base"/>
            <a:r>
              <a:rPr lang="es-MX" sz="1800" b="1" dirty="0" smtClean="0">
                <a:solidFill>
                  <a:schemeClr val="tx1"/>
                </a:solidFill>
                <a:latin typeface="Times New Roman" pitchFamily="18" charset="0"/>
                <a:cs typeface="Times New Roman" pitchFamily="18" charset="0"/>
              </a:rPr>
              <a:t>6 </a:t>
            </a:r>
            <a:r>
              <a:rPr lang="es-MX" sz="1800" b="1" dirty="0">
                <a:solidFill>
                  <a:schemeClr val="tx1"/>
                </a:solidFill>
                <a:latin typeface="Times New Roman" pitchFamily="18" charset="0"/>
                <a:cs typeface="Times New Roman" pitchFamily="18" charset="0"/>
              </a:rPr>
              <a:t>de marzo de </a:t>
            </a:r>
            <a:r>
              <a:rPr lang="es-MX" sz="1800" b="1" dirty="0" smtClean="0">
                <a:solidFill>
                  <a:schemeClr val="tx1"/>
                </a:solidFill>
                <a:latin typeface="Times New Roman" pitchFamily="18" charset="0"/>
                <a:cs typeface="Times New Roman" pitchFamily="18" charset="0"/>
              </a:rPr>
              <a:t>,2015</a:t>
            </a:r>
            <a:r>
              <a:rPr lang="es-MX" sz="1800" dirty="0" smtClean="0">
                <a:solidFill>
                  <a:schemeClr val="tx1"/>
                </a:solidFill>
                <a:latin typeface="Times New Roman" pitchFamily="18" charset="0"/>
                <a:cs typeface="Times New Roman" pitchFamily="18" charset="0"/>
              </a:rPr>
              <a:t> </a:t>
            </a:r>
            <a:r>
              <a:rPr lang="es-MX" sz="1800" dirty="0">
                <a:solidFill>
                  <a:schemeClr val="tx1"/>
                </a:solidFill>
                <a:latin typeface="Times New Roman" pitchFamily="18" charset="0"/>
                <a:cs typeface="Times New Roman" pitchFamily="18" charset="0"/>
              </a:rPr>
              <a:t>  </a:t>
            </a:r>
          </a:p>
          <a:p>
            <a:endParaRPr lang="es-MX" sz="2000" b="1" dirty="0">
              <a:solidFill>
                <a:schemeClr val="tx1"/>
              </a:solidFill>
              <a:latin typeface="Times New Roman" pitchFamily="18" charset="0"/>
              <a:cs typeface="Times New Roman" pitchFamily="18" charset="0"/>
            </a:endParaRPr>
          </a:p>
          <a:p>
            <a:endParaRPr lang="es-MX" sz="2000" b="1" u="sng" dirty="0" smtClean="0">
              <a:solidFill>
                <a:schemeClr val="tx1"/>
              </a:solidFill>
              <a:latin typeface="Times New Roman" pitchFamily="18" charset="0"/>
              <a:cs typeface="Times New Roman" pitchFamily="18" charset="0"/>
            </a:endParaRPr>
          </a:p>
          <a:p>
            <a:r>
              <a:rPr lang="es-MX" sz="2000" b="1" u="sng" dirty="0" smtClean="0">
                <a:solidFill>
                  <a:srgbClr val="00B050"/>
                </a:solidFill>
                <a:latin typeface="Times New Roman" pitchFamily="18" charset="0"/>
                <a:cs typeface="Times New Roman" pitchFamily="18" charset="0"/>
              </a:rPr>
              <a:t>Marco </a:t>
            </a:r>
            <a:r>
              <a:rPr lang="es-MX" sz="2000" b="1" u="sng" dirty="0">
                <a:solidFill>
                  <a:srgbClr val="00B050"/>
                </a:solidFill>
                <a:latin typeface="Times New Roman" pitchFamily="18" charset="0"/>
                <a:cs typeface="Times New Roman" pitchFamily="18" charset="0"/>
              </a:rPr>
              <a:t>Conceptual </a:t>
            </a:r>
            <a:r>
              <a:rPr lang="es-MX" sz="2000" b="1" u="sng" dirty="0" smtClean="0">
                <a:solidFill>
                  <a:srgbClr val="00B050"/>
                </a:solidFill>
                <a:latin typeface="Times New Roman" pitchFamily="18" charset="0"/>
                <a:cs typeface="Times New Roman" pitchFamily="18" charset="0"/>
              </a:rPr>
              <a:t>para la </a:t>
            </a:r>
            <a:r>
              <a:rPr lang="es-MX" sz="2000" b="1" u="sng" dirty="0">
                <a:solidFill>
                  <a:srgbClr val="00B050"/>
                </a:solidFill>
                <a:latin typeface="Times New Roman" pitchFamily="18" charset="0"/>
                <a:cs typeface="Times New Roman" pitchFamily="18" charset="0"/>
              </a:rPr>
              <a:t>Adaptación.</a:t>
            </a:r>
            <a:endParaRPr lang="es-MX" sz="2000" u="sng" dirty="0">
              <a:solidFill>
                <a:srgbClr val="00B050"/>
              </a:solidFill>
              <a:latin typeface="Times New Roman" pitchFamily="18" charset="0"/>
              <a:cs typeface="Times New Roman" pitchFamily="18" charset="0"/>
            </a:endParaRPr>
          </a:p>
          <a:p>
            <a:r>
              <a:rPr lang="es-MX" sz="2000" b="1" u="sng" dirty="0" smtClean="0">
                <a:solidFill>
                  <a:srgbClr val="00B050"/>
                </a:solidFill>
                <a:latin typeface="Times New Roman" pitchFamily="18" charset="0"/>
                <a:cs typeface="Times New Roman" pitchFamily="18" charset="0"/>
              </a:rPr>
              <a:t>Procesos </a:t>
            </a:r>
            <a:r>
              <a:rPr lang="es-MX" sz="2000" b="1" u="sng" dirty="0">
                <a:solidFill>
                  <a:srgbClr val="00B050"/>
                </a:solidFill>
                <a:latin typeface="Times New Roman" pitchFamily="18" charset="0"/>
                <a:cs typeface="Times New Roman" pitchFamily="18" charset="0"/>
              </a:rPr>
              <a:t>de Adaptación a los </a:t>
            </a:r>
            <a:r>
              <a:rPr lang="es-MX" sz="2000" b="1" u="sng" dirty="0" smtClean="0">
                <a:solidFill>
                  <a:srgbClr val="00B050"/>
                </a:solidFill>
                <a:latin typeface="Times New Roman" pitchFamily="18" charset="0"/>
                <a:cs typeface="Times New Roman" pitchFamily="18" charset="0"/>
              </a:rPr>
              <a:t>Impactos, </a:t>
            </a:r>
            <a:r>
              <a:rPr lang="es-MX" sz="2000" b="1" u="sng" dirty="0">
                <a:solidFill>
                  <a:srgbClr val="00B050"/>
                </a:solidFill>
                <a:latin typeface="Times New Roman" pitchFamily="18" charset="0"/>
                <a:cs typeface="Times New Roman" pitchFamily="18" charset="0"/>
              </a:rPr>
              <a:t>Efectos </a:t>
            </a:r>
            <a:r>
              <a:rPr lang="es-MX" sz="2000" b="1" u="sng" dirty="0" smtClean="0">
                <a:solidFill>
                  <a:srgbClr val="00B050"/>
                </a:solidFill>
                <a:latin typeface="Times New Roman" pitchFamily="18" charset="0"/>
                <a:cs typeface="Times New Roman" pitchFamily="18" charset="0"/>
              </a:rPr>
              <a:t> y Daños del </a:t>
            </a:r>
            <a:r>
              <a:rPr lang="es-MX" sz="2000" b="1" u="sng" dirty="0">
                <a:solidFill>
                  <a:srgbClr val="00B050"/>
                </a:solidFill>
                <a:latin typeface="Times New Roman" pitchFamily="18" charset="0"/>
                <a:cs typeface="Times New Roman" pitchFamily="18" charset="0"/>
              </a:rPr>
              <a:t>Cambio Climático Rápido (CCR) y Variabilidad Climática Ampliada (VCA</a:t>
            </a:r>
            <a:r>
              <a:rPr lang="es-MX" sz="2000" b="1" u="sng" dirty="0" smtClean="0">
                <a:solidFill>
                  <a:srgbClr val="00B050"/>
                </a:solidFill>
                <a:latin typeface="Times New Roman" pitchFamily="18" charset="0"/>
                <a:cs typeface="Times New Roman" pitchFamily="18" charset="0"/>
              </a:rPr>
              <a:t>).</a:t>
            </a:r>
          </a:p>
          <a:p>
            <a:r>
              <a:rPr lang="es-GT" sz="1600" b="1" u="sng" dirty="0" smtClean="0">
                <a:solidFill>
                  <a:srgbClr val="00B050"/>
                </a:solidFill>
                <a:latin typeface="Times New Roman" pitchFamily="18" charset="0"/>
                <a:cs typeface="Times New Roman" pitchFamily="18" charset="0"/>
              </a:rPr>
              <a:t>(Documento en Proceso de Revisión)</a:t>
            </a:r>
            <a:endParaRPr lang="es-MX" sz="1600" b="1" u="sng" dirty="0" smtClean="0">
              <a:solidFill>
                <a:srgbClr val="00B050"/>
              </a:solidFill>
              <a:latin typeface="Times New Roman" pitchFamily="18" charset="0"/>
              <a:cs typeface="Times New Roman" pitchFamily="18" charset="0"/>
            </a:endParaRPr>
          </a:p>
          <a:p>
            <a:endParaRPr lang="es-GT" sz="2000" b="1" dirty="0">
              <a:solidFill>
                <a:srgbClr val="00B050"/>
              </a:solidFill>
              <a:latin typeface="Times New Roman" pitchFamily="18" charset="0"/>
              <a:cs typeface="Times New Roman" pitchFamily="18" charset="0"/>
            </a:endParaRPr>
          </a:p>
          <a:p>
            <a:r>
              <a:rPr lang="es-GT" sz="1800" b="1" dirty="0" smtClean="0">
                <a:solidFill>
                  <a:srgbClr val="00B050"/>
                </a:solidFill>
                <a:latin typeface="Times New Roman" pitchFamily="18" charset="0"/>
                <a:cs typeface="Times New Roman" pitchFamily="18" charset="0"/>
              </a:rPr>
              <a:t>Instituto Privado de Investigación sobre el Cambio Climático (ICC)</a:t>
            </a:r>
          </a:p>
          <a:p>
            <a:endParaRPr lang="es-GT" sz="1600" b="1" dirty="0">
              <a:solidFill>
                <a:schemeClr val="tx1"/>
              </a:solidFill>
              <a:latin typeface="Times New Roman" pitchFamily="18" charset="0"/>
              <a:cs typeface="Times New Roman" pitchFamily="18" charset="0"/>
            </a:endParaRPr>
          </a:p>
          <a:p>
            <a:endParaRPr lang="es-GT" sz="1600" b="1" dirty="0" smtClean="0">
              <a:solidFill>
                <a:schemeClr val="tx1"/>
              </a:solidFill>
              <a:latin typeface="Times New Roman" pitchFamily="18" charset="0"/>
              <a:cs typeface="Times New Roman" pitchFamily="18" charset="0"/>
            </a:endParaRPr>
          </a:p>
          <a:p>
            <a:r>
              <a:rPr lang="es-GT" sz="1200" b="1" dirty="0" smtClean="0">
                <a:solidFill>
                  <a:schemeClr val="tx1"/>
                </a:solidFill>
                <a:latin typeface="Times New Roman" pitchFamily="18" charset="0"/>
                <a:cs typeface="Times New Roman" pitchFamily="18" charset="0"/>
              </a:rPr>
              <a:t>						Luis Alberto Ferraté</a:t>
            </a:r>
          </a:p>
          <a:p>
            <a:r>
              <a:rPr lang="es-GT" sz="1200" b="1" dirty="0" smtClean="0">
                <a:solidFill>
                  <a:schemeClr val="tx1"/>
                </a:solidFill>
                <a:latin typeface="Times New Roman" pitchFamily="18" charset="0"/>
                <a:cs typeface="Times New Roman" pitchFamily="18" charset="0"/>
              </a:rPr>
              <a:t>						Asesor Científico ICC</a:t>
            </a:r>
          </a:p>
          <a:p>
            <a:endParaRPr lang="es-GT" sz="2000" b="1" dirty="0">
              <a:solidFill>
                <a:schemeClr val="tx1"/>
              </a:solidFill>
              <a:latin typeface="Times New Roman" pitchFamily="18" charset="0"/>
              <a:cs typeface="Times New Roman" pitchFamily="18" charset="0"/>
            </a:endParaRPr>
          </a:p>
          <a:p>
            <a:endParaRPr lang="es-MX" sz="2000" dirty="0">
              <a:solidFill>
                <a:schemeClr val="tx1"/>
              </a:solidFill>
              <a:latin typeface="Times New Roman" pitchFamily="18" charset="0"/>
              <a:cs typeface="Times New Roman" pitchFamily="18" charset="0"/>
            </a:endParaRPr>
          </a:p>
          <a:p>
            <a:endParaRPr lang="es-MX" dirty="0"/>
          </a:p>
        </p:txBody>
      </p:sp>
      <p:sp>
        <p:nvSpPr>
          <p:cNvPr id="4" name="3 CuadroTexto"/>
          <p:cNvSpPr txBox="1"/>
          <p:nvPr/>
        </p:nvSpPr>
        <p:spPr>
          <a:xfrm>
            <a:off x="1547664" y="5661248"/>
            <a:ext cx="4032448" cy="400110"/>
          </a:xfrm>
          <a:prstGeom prst="rect">
            <a:avLst/>
          </a:prstGeom>
          <a:noFill/>
        </p:spPr>
        <p:txBody>
          <a:bodyPr wrap="square" rtlCol="0">
            <a:spAutoFit/>
          </a:bodyPr>
          <a:lstStyle/>
          <a:p>
            <a:r>
              <a:rPr lang="es-MX" sz="1000" dirty="0" smtClean="0">
                <a:solidFill>
                  <a:srgbClr val="0070C0"/>
                </a:solidFill>
              </a:rPr>
              <a:t>Hay dos cosas infinitas: el Universo y la estupidez humana. Y del Universo no estoy seguro. </a:t>
            </a:r>
            <a:r>
              <a:rPr lang="es-MX" sz="1000" smtClean="0">
                <a:solidFill>
                  <a:srgbClr val="0070C0"/>
                </a:solidFill>
              </a:rPr>
              <a:t>Albert Einstein</a:t>
            </a:r>
            <a:endParaRPr lang="es-MX" sz="1000"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88640"/>
            <a:ext cx="8712968" cy="6669360"/>
          </a:xfrm>
        </p:spPr>
        <p:txBody>
          <a:bodyPr>
            <a:noAutofit/>
          </a:bodyPr>
          <a:lstStyle/>
          <a:p>
            <a:pPr>
              <a:buNone/>
            </a:pPr>
            <a:r>
              <a:rPr lang="es-MX" sz="1200" b="1" dirty="0">
                <a:latin typeface="Times New Roman" pitchFamily="18" charset="0"/>
                <a:cs typeface="Times New Roman" pitchFamily="18" charset="0"/>
              </a:rPr>
              <a:t>A. Glosario de Términos Utilizado en este Documente. Fuente: PICC. Quinto Informe de Evaluación, 2,014</a:t>
            </a:r>
            <a:endParaRPr lang="es-MX" sz="1200" dirty="0">
              <a:latin typeface="Times New Roman" pitchFamily="18" charset="0"/>
              <a:cs typeface="Times New Roman" pitchFamily="18" charset="0"/>
            </a:endParaRPr>
          </a:p>
          <a:p>
            <a:pPr algn="just"/>
            <a:r>
              <a:rPr lang="es-MX" sz="1100" b="1" dirty="0">
                <a:latin typeface="Times New Roman" pitchFamily="18" charset="0"/>
                <a:cs typeface="Times New Roman" pitchFamily="18" charset="0"/>
              </a:rPr>
              <a:t>1. Peligro</a:t>
            </a:r>
            <a:r>
              <a:rPr lang="es-MX" sz="1100" dirty="0">
                <a:latin typeface="Times New Roman" pitchFamily="18" charset="0"/>
                <a:cs typeface="Times New Roman" pitchFamily="18" charset="0"/>
              </a:rPr>
              <a:t>: Acaecimiento potencial de un suceso o tendencia físico de origen natural o  humano, o un impacto físico, que puede causar pérdidas de vidas, lesiones u otros efectos negativos sobre la salud, así como daños y pérdidas en propiedades, infraestructuras, medios de subsistencia, prestaciones de servicios, ecosistemas y recursos ambientales. En el presente informe, el término </a:t>
            </a:r>
            <a:r>
              <a:rPr lang="es-MX" sz="1100" i="1" dirty="0">
                <a:latin typeface="Times New Roman" pitchFamily="18" charset="0"/>
                <a:cs typeface="Times New Roman" pitchFamily="18" charset="0"/>
              </a:rPr>
              <a:t>peligro</a:t>
            </a:r>
            <a:r>
              <a:rPr lang="es-MX" sz="1100" dirty="0">
                <a:latin typeface="Times New Roman" pitchFamily="18" charset="0"/>
                <a:cs typeface="Times New Roman" pitchFamily="18" charset="0"/>
              </a:rPr>
              <a:t> se refiere generalmente a sucesos o tendencias físicos relacionados con el clima o los impactos físicos de este.</a:t>
            </a:r>
          </a:p>
          <a:p>
            <a:pPr algn="just" hangingPunct="0"/>
            <a:r>
              <a:rPr lang="es-MX" sz="1100" b="1" dirty="0">
                <a:latin typeface="Times New Roman" pitchFamily="18" charset="0"/>
                <a:cs typeface="Times New Roman" pitchFamily="18" charset="0"/>
              </a:rPr>
              <a:t>2. Exposición</a:t>
            </a:r>
            <a:r>
              <a:rPr lang="es-MX" sz="1100" dirty="0">
                <a:latin typeface="Times New Roman" pitchFamily="18" charset="0"/>
                <a:cs typeface="Times New Roman" pitchFamily="18" charset="0"/>
              </a:rPr>
              <a:t>: La presencia de personas; medios de subsistencia; especies o ecosistemas; funciones, servicios y recursos ambientales; infraestructura; o activos económicos, sociales o culturales en lugares y entornos que podrían verse afectados negativamente</a:t>
            </a:r>
            <a:r>
              <a:rPr lang="es-MX" sz="1100" dirty="0" smtClean="0">
                <a:latin typeface="Times New Roman" pitchFamily="18" charset="0"/>
                <a:cs typeface="Times New Roman" pitchFamily="18" charset="0"/>
              </a:rPr>
              <a:t>.</a:t>
            </a:r>
            <a:r>
              <a:rPr lang="es-MX" sz="1100" dirty="0">
                <a:latin typeface="Times New Roman" pitchFamily="18" charset="0"/>
                <a:cs typeface="Times New Roman" pitchFamily="18" charset="0"/>
              </a:rPr>
              <a:t> </a:t>
            </a:r>
          </a:p>
          <a:p>
            <a:pPr algn="just" hangingPunct="0"/>
            <a:r>
              <a:rPr lang="es-MX" sz="1100" b="1" dirty="0">
                <a:latin typeface="Times New Roman" pitchFamily="18" charset="0"/>
                <a:cs typeface="Times New Roman" pitchFamily="18" charset="0"/>
              </a:rPr>
              <a:t>3. Vulnerabilidad: </a:t>
            </a:r>
            <a:r>
              <a:rPr lang="es-MX" sz="1100" dirty="0">
                <a:latin typeface="Times New Roman" pitchFamily="18" charset="0"/>
                <a:cs typeface="Times New Roman" pitchFamily="18" charset="0"/>
              </a:rPr>
              <a:t>Propensión o predisposición a ser afectado negativamente. La vulnerabilidad comprende una variedad de conceptos y elementos que incluyen la sensibilidad o susceptibilidad al daño y la falta de capacidad de respuesta y </a:t>
            </a:r>
            <a:r>
              <a:rPr lang="es-MX" sz="1100" dirty="0" smtClean="0">
                <a:latin typeface="Times New Roman" pitchFamily="18" charset="0"/>
                <a:cs typeface="Times New Roman" pitchFamily="18" charset="0"/>
              </a:rPr>
              <a:t>adaptación.</a:t>
            </a:r>
          </a:p>
          <a:p>
            <a:pPr algn="just" hangingPunct="0"/>
            <a:r>
              <a:rPr lang="es-MX" sz="1100" b="1" dirty="0" smtClean="0">
                <a:latin typeface="Times New Roman" pitchFamily="18" charset="0"/>
                <a:cs typeface="Times New Roman" pitchFamily="18" charset="0"/>
              </a:rPr>
              <a:t>4. </a:t>
            </a:r>
            <a:r>
              <a:rPr lang="es-MX" sz="1100" b="1" dirty="0">
                <a:latin typeface="Times New Roman" pitchFamily="18" charset="0"/>
                <a:cs typeface="Times New Roman" pitchFamily="18" charset="0"/>
              </a:rPr>
              <a:t>Impactos: </a:t>
            </a:r>
            <a:r>
              <a:rPr lang="es-MX" sz="1100" dirty="0">
                <a:latin typeface="Times New Roman" pitchFamily="18" charset="0"/>
                <a:cs typeface="Times New Roman" pitchFamily="18" charset="0"/>
              </a:rPr>
              <a:t>Efectos en los sistemas naturales y humanos. En el presente informe, el término </a:t>
            </a:r>
            <a:r>
              <a:rPr lang="es-MX" sz="1100" i="1" dirty="0">
                <a:latin typeface="Times New Roman" pitchFamily="18" charset="0"/>
                <a:cs typeface="Times New Roman" pitchFamily="18" charset="0"/>
              </a:rPr>
              <a:t>impactos</a:t>
            </a:r>
            <a:r>
              <a:rPr lang="es-MX" sz="1100" dirty="0">
                <a:latin typeface="Times New Roman" pitchFamily="18" charset="0"/>
                <a:cs typeface="Times New Roman" pitchFamily="18" charset="0"/>
              </a:rPr>
              <a:t> se emplea principalmente para describir los efectos sobre los sistemas naturales y humanos de episodios meteorológicos y climáticos extremos y del cambio climático. Los impactos generalmente se refieren a efectos en las vidas, medios de subsistencia, salud, ecosistemas, economías, sociedades, culturas, servicios e infraestructuras debido a la interacción de los cambios climáticos o fenómenos climáticos peligrosos que ocurren en un lapso de tiempo específico y a la vulnerabilidad de las sociedades o los sistemas expuestos a ellos. Los impactos también se denominan </a:t>
            </a:r>
            <a:r>
              <a:rPr lang="es-MX" sz="1100" i="1" dirty="0">
                <a:latin typeface="Times New Roman" pitchFamily="18" charset="0"/>
                <a:cs typeface="Times New Roman" pitchFamily="18" charset="0"/>
              </a:rPr>
              <a:t>consecuencias </a:t>
            </a:r>
            <a:r>
              <a:rPr lang="es-MX" sz="1100" dirty="0">
                <a:latin typeface="Times New Roman" pitchFamily="18" charset="0"/>
                <a:cs typeface="Times New Roman" pitchFamily="18" charset="0"/>
              </a:rPr>
              <a:t>y</a:t>
            </a:r>
            <a:r>
              <a:rPr lang="es-MX" sz="1100" i="1" dirty="0">
                <a:latin typeface="Times New Roman" pitchFamily="18" charset="0"/>
                <a:cs typeface="Times New Roman" pitchFamily="18" charset="0"/>
              </a:rPr>
              <a:t> resultados</a:t>
            </a:r>
            <a:r>
              <a:rPr lang="es-MX" sz="1100" dirty="0">
                <a:latin typeface="Times New Roman" pitchFamily="18" charset="0"/>
                <a:cs typeface="Times New Roman" pitchFamily="18" charset="0"/>
              </a:rPr>
              <a:t>. Los impactos del cambio climático sobre los sistemas geofísicos, incluidas las inundaciones, las sequías y la</a:t>
            </a:r>
            <a:r>
              <a:rPr lang="es-MX" sz="1100" i="1" dirty="0">
                <a:latin typeface="Times New Roman" pitchFamily="18" charset="0"/>
                <a:cs typeface="Times New Roman" pitchFamily="18" charset="0"/>
              </a:rPr>
              <a:t> </a:t>
            </a:r>
            <a:r>
              <a:rPr lang="es-MX" sz="1100" dirty="0">
                <a:latin typeface="Times New Roman" pitchFamily="18" charset="0"/>
                <a:cs typeface="Times New Roman" pitchFamily="18" charset="0"/>
              </a:rPr>
              <a:t>elevación del nivel del mar, son un subconjunto de los impactos denominados impactos </a:t>
            </a:r>
            <a:r>
              <a:rPr lang="es-MX" sz="1100" dirty="0" smtClean="0">
                <a:latin typeface="Times New Roman" pitchFamily="18" charset="0"/>
                <a:cs typeface="Times New Roman" pitchFamily="18" charset="0"/>
              </a:rPr>
              <a:t>físicos. </a:t>
            </a:r>
          </a:p>
          <a:p>
            <a:pPr algn="just" hangingPunct="0"/>
            <a:r>
              <a:rPr lang="es-MX" sz="1100" b="1" dirty="0" smtClean="0">
                <a:latin typeface="Times New Roman" pitchFamily="18" charset="0"/>
                <a:cs typeface="Times New Roman" pitchFamily="18" charset="0"/>
              </a:rPr>
              <a:t>5. </a:t>
            </a:r>
            <a:r>
              <a:rPr lang="es-MX" sz="1100" b="1" dirty="0">
                <a:latin typeface="Times New Roman" pitchFamily="18" charset="0"/>
                <a:cs typeface="Times New Roman" pitchFamily="18" charset="0"/>
              </a:rPr>
              <a:t>Riesgo</a:t>
            </a:r>
            <a:r>
              <a:rPr lang="es-MX" sz="1100" dirty="0">
                <a:latin typeface="Times New Roman" pitchFamily="18" charset="0"/>
                <a:cs typeface="Times New Roman" pitchFamily="18" charset="0"/>
              </a:rPr>
              <a:t>: Potencial de consecuencias en que algo de valor está en peligro con un desenlace incierto, reconociendo la diversidad de valores. A menudo el riesgo se representa como la probabilidad de acaecimiento de sucesos o tendencias peligrosos multiplicada por los impactos en caso de que ocurran tales sucesos o tendencias. Los riesgos resultan de la interacción de la vulnerabilidad, la exposición y el peligro (véase la figura RRP.1). En el presente informe, el término </a:t>
            </a:r>
            <a:r>
              <a:rPr lang="es-MX" sz="1100" i="1" dirty="0">
                <a:latin typeface="Times New Roman" pitchFamily="18" charset="0"/>
                <a:cs typeface="Times New Roman" pitchFamily="18" charset="0"/>
              </a:rPr>
              <a:t>riesgo</a:t>
            </a:r>
            <a:r>
              <a:rPr lang="es-MX" sz="1100" dirty="0">
                <a:latin typeface="Times New Roman" pitchFamily="18" charset="0"/>
                <a:cs typeface="Times New Roman" pitchFamily="18" charset="0"/>
              </a:rPr>
              <a:t> se utiliza principalmente en referencia a los riesgos de impactos del cambio </a:t>
            </a:r>
            <a:r>
              <a:rPr lang="es-MX" sz="1100" dirty="0" smtClean="0">
                <a:latin typeface="Times New Roman" pitchFamily="18" charset="0"/>
                <a:cs typeface="Times New Roman" pitchFamily="18" charset="0"/>
              </a:rPr>
              <a:t>climático.</a:t>
            </a:r>
          </a:p>
          <a:p>
            <a:pPr algn="just" hangingPunct="0"/>
            <a:r>
              <a:rPr lang="es-MX" sz="1100" b="1" dirty="0" smtClean="0">
                <a:latin typeface="Times New Roman" pitchFamily="18" charset="0"/>
                <a:cs typeface="Times New Roman" pitchFamily="18" charset="0"/>
              </a:rPr>
              <a:t>6. </a:t>
            </a:r>
            <a:r>
              <a:rPr lang="es-MX" sz="1100" b="1" dirty="0">
                <a:latin typeface="Times New Roman" pitchFamily="18" charset="0"/>
                <a:cs typeface="Times New Roman" pitchFamily="18" charset="0"/>
              </a:rPr>
              <a:t>Adaptación</a:t>
            </a:r>
            <a:r>
              <a:rPr lang="es-MX" sz="1100" dirty="0">
                <a:latin typeface="Times New Roman" pitchFamily="18" charset="0"/>
                <a:cs typeface="Times New Roman" pitchFamily="18" charset="0"/>
              </a:rPr>
              <a:t>: Proceso de ajuste al clima real o proyectado y sus efectos. En los sistemas humanos, la adaptación trata de moderar o evitar los daños o aprovechar las oportunidades beneficiosas. En algunos sistemas naturales, la intervención humana puede facilitar el ajuste al clima proyectado y a sus </a:t>
            </a:r>
            <a:r>
              <a:rPr lang="es-MX" sz="1100" dirty="0" smtClean="0">
                <a:latin typeface="Times New Roman" pitchFamily="18" charset="0"/>
                <a:cs typeface="Times New Roman" pitchFamily="18" charset="0"/>
              </a:rPr>
              <a:t>efectos.</a:t>
            </a:r>
          </a:p>
          <a:p>
            <a:pPr algn="just" hangingPunct="0"/>
            <a:r>
              <a:rPr lang="es-MX" sz="1100" b="1" dirty="0" smtClean="0">
                <a:latin typeface="Times New Roman" pitchFamily="18" charset="0"/>
                <a:cs typeface="Times New Roman" pitchFamily="18" charset="0"/>
              </a:rPr>
              <a:t>7. </a:t>
            </a:r>
            <a:r>
              <a:rPr lang="es-MX" sz="1100" b="1" dirty="0">
                <a:latin typeface="Times New Roman" pitchFamily="18" charset="0"/>
                <a:cs typeface="Times New Roman" pitchFamily="18" charset="0"/>
              </a:rPr>
              <a:t>Transformación</a:t>
            </a:r>
            <a:r>
              <a:rPr lang="es-MX" sz="1100" dirty="0">
                <a:latin typeface="Times New Roman" pitchFamily="18" charset="0"/>
                <a:cs typeface="Times New Roman" pitchFamily="18" charset="0"/>
              </a:rPr>
              <a:t>: Cambio en los atributos fundamentales de los sistemas naturales y humanos. En este resumen, la transformación podría reflejar paradigmas, objetivos o valores reforzados, alterados o armonizados dirigidos a promover la adaptación en pro del desarrollo sostenible, en particular la reducción de la </a:t>
            </a:r>
            <a:r>
              <a:rPr lang="es-MX" sz="1100" dirty="0" smtClean="0">
                <a:latin typeface="Times New Roman" pitchFamily="18" charset="0"/>
                <a:cs typeface="Times New Roman" pitchFamily="18" charset="0"/>
              </a:rPr>
              <a:t>pobreza.</a:t>
            </a:r>
          </a:p>
          <a:p>
            <a:pPr algn="just" hangingPunct="0"/>
            <a:r>
              <a:rPr lang="es-MX" sz="1100" b="1" dirty="0" smtClean="0">
                <a:latin typeface="Times New Roman" pitchFamily="18" charset="0"/>
                <a:cs typeface="Times New Roman" pitchFamily="18" charset="0"/>
              </a:rPr>
              <a:t>8. </a:t>
            </a:r>
            <a:r>
              <a:rPr lang="es-MX" sz="1100" b="1" dirty="0">
                <a:latin typeface="Times New Roman" pitchFamily="18" charset="0"/>
                <a:cs typeface="Times New Roman" pitchFamily="18" charset="0"/>
              </a:rPr>
              <a:t>Resiliencia</a:t>
            </a:r>
            <a:r>
              <a:rPr lang="es-MX" sz="1100" dirty="0">
                <a:latin typeface="Times New Roman" pitchFamily="18" charset="0"/>
                <a:cs typeface="Times New Roman" pitchFamily="18" charset="0"/>
              </a:rPr>
              <a:t>: Capacidad de los sistemas sociales, económicos y ambientales de afrontar un suceso, tendencia o perturbación peligroso respondiendo o reorganizándose de modo que mantengan su función esencial, su identidad y su estructura, y conservando al mismo tiempo la capacidad de adaptación, aprendizaje y </a:t>
            </a:r>
            <a:r>
              <a:rPr lang="es-MX" sz="1100" dirty="0" smtClean="0">
                <a:latin typeface="Times New Roman" pitchFamily="18" charset="0"/>
                <a:cs typeface="Times New Roman" pitchFamily="18" charset="0"/>
              </a:rPr>
              <a:t>transformación.</a:t>
            </a:r>
          </a:p>
          <a:p>
            <a:pPr algn="just" hangingPunct="0"/>
            <a:r>
              <a:rPr lang="es-MX" sz="1100" b="1" dirty="0" smtClean="0">
                <a:latin typeface="Times New Roman" pitchFamily="18" charset="0"/>
                <a:cs typeface="Times New Roman" pitchFamily="18" charset="0"/>
              </a:rPr>
              <a:t>9. </a:t>
            </a:r>
            <a:r>
              <a:rPr lang="es-MX" sz="1100" b="1" dirty="0">
                <a:latin typeface="Times New Roman" pitchFamily="18" charset="0"/>
                <a:cs typeface="Times New Roman" pitchFamily="18" charset="0"/>
              </a:rPr>
              <a:t>Además, de acuerdo al Diccionario de la Real Academia Española (DRAE</a:t>
            </a:r>
            <a:r>
              <a:rPr lang="es-MX" sz="1100" dirty="0">
                <a:latin typeface="Times New Roman" pitchFamily="18" charset="0"/>
                <a:cs typeface="Times New Roman" pitchFamily="18" charset="0"/>
              </a:rPr>
              <a:t>),  adaptar proviene del latín </a:t>
            </a:r>
            <a:r>
              <a:rPr lang="es-MX" sz="1100" i="1" dirty="0">
                <a:latin typeface="Times New Roman" pitchFamily="18" charset="0"/>
                <a:cs typeface="Times New Roman" pitchFamily="18" charset="0"/>
              </a:rPr>
              <a:t>adaptāre </a:t>
            </a:r>
            <a:r>
              <a:rPr lang="es-MX" sz="1100" dirty="0">
                <a:latin typeface="Times New Roman" pitchFamily="18" charset="0"/>
                <a:cs typeface="Times New Roman" pitchFamily="18" charset="0"/>
              </a:rPr>
              <a:t>que significa varias cosas: 1. Acomodar, ajustar algo a otra cosa; 2. Hacer que un objeto o mecanismo desempeñe funciones distintas de aquellas para las que fue construido; 3. Modificar una obra científica, literaria, musical, etc., para que pueda difundirse entre público distinto de aquel al cual iba destinada o darle una forma diferente de la original; 4. Dicho de una persona: Acomodarse, avenirse a diversas circunstancias, condiciones, etc.; 5.En términos biológicos Dicho de un ser vivo: Acomodarse a las condiciones de su </a:t>
            </a:r>
            <a:r>
              <a:rPr lang="es-MX" sz="1100" dirty="0" smtClean="0">
                <a:latin typeface="Times New Roman" pitchFamily="18" charset="0"/>
                <a:cs typeface="Times New Roman" pitchFamily="18" charset="0"/>
              </a:rPr>
              <a:t>entorno.</a:t>
            </a:r>
          </a:p>
          <a:p>
            <a:pPr algn="just" hangingPunct="0"/>
            <a:r>
              <a:rPr lang="es-MX" sz="1100" dirty="0" smtClean="0">
                <a:latin typeface="Times New Roman" pitchFamily="18" charset="0"/>
                <a:cs typeface="Times New Roman" pitchFamily="18" charset="0"/>
              </a:rPr>
              <a:t>10. </a:t>
            </a:r>
            <a:r>
              <a:rPr lang="es-MX" sz="1100" b="1" dirty="0">
                <a:latin typeface="Times New Roman" pitchFamily="18" charset="0"/>
                <a:cs typeface="Times New Roman" pitchFamily="18" charset="0"/>
              </a:rPr>
              <a:t>La adaptación según el DRAE </a:t>
            </a:r>
            <a:r>
              <a:rPr lang="es-MX" sz="1100" dirty="0">
                <a:latin typeface="Times New Roman" pitchFamily="18" charset="0"/>
                <a:cs typeface="Times New Roman" pitchFamily="18" charset="0"/>
              </a:rPr>
              <a:t>es la acción y efecto de adaptarse a los citados impactos y efectos y por ello sus  definiciones más precisas son las contenidas en los puntos A 4 y A5</a:t>
            </a:r>
            <a:r>
              <a:rPr lang="es-MX" sz="1100" dirty="0" smtClean="0">
                <a:latin typeface="Times New Roman" pitchFamily="18" charset="0"/>
                <a:cs typeface="Times New Roman" pitchFamily="18" charset="0"/>
              </a:rPr>
              <a:t>.</a:t>
            </a:r>
          </a:p>
          <a:p>
            <a:pPr algn="just" hangingPunct="0"/>
            <a:r>
              <a:rPr lang="es-GT" sz="800" dirty="0" smtClean="0">
                <a:latin typeface="Times New Roman" pitchFamily="18" charset="0"/>
                <a:cs typeface="Times New Roman" pitchFamily="18" charset="0"/>
              </a:rPr>
              <a:t>laff02032015</a:t>
            </a:r>
            <a:endParaRPr lang="es-MX" sz="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88640"/>
            <a:ext cx="8568952" cy="6669360"/>
          </a:xfrm>
        </p:spPr>
        <p:txBody>
          <a:bodyPr>
            <a:normAutofit fontScale="25000" lnSpcReduction="20000"/>
          </a:bodyPr>
          <a:lstStyle/>
          <a:p>
            <a:pPr>
              <a:buNone/>
            </a:pPr>
            <a:r>
              <a:rPr lang="es-MX" sz="4300" b="1" dirty="0" smtClean="0">
                <a:latin typeface="Times New Roman" pitchFamily="18" charset="0"/>
                <a:cs typeface="Times New Roman" pitchFamily="18" charset="0"/>
              </a:rPr>
              <a:t>	</a:t>
            </a:r>
            <a:r>
              <a:rPr lang="es-MX" sz="6400" b="1" dirty="0" smtClean="0">
                <a:latin typeface="Times New Roman" pitchFamily="18" charset="0"/>
                <a:cs typeface="Times New Roman" pitchFamily="18" charset="0"/>
              </a:rPr>
              <a:t>B</a:t>
            </a:r>
            <a:r>
              <a:rPr lang="es-MX" sz="6400" b="1" dirty="0">
                <a:latin typeface="Times New Roman" pitchFamily="18" charset="0"/>
                <a:cs typeface="Times New Roman" pitchFamily="18" charset="0"/>
              </a:rPr>
              <a:t>. Breve Resumen de la Evolución y </a:t>
            </a:r>
            <a:r>
              <a:rPr lang="es-MX" sz="6400" b="1" i="1" u="sng" dirty="0">
                <a:latin typeface="Times New Roman" pitchFamily="18" charset="0"/>
                <a:cs typeface="Times New Roman" pitchFamily="18" charset="0"/>
              </a:rPr>
              <a:t>Adaptación Multifinalitaria </a:t>
            </a:r>
            <a:r>
              <a:rPr lang="es-MX" sz="6400" b="1" dirty="0">
                <a:latin typeface="Times New Roman" pitchFamily="18" charset="0"/>
                <a:cs typeface="Times New Roman" pitchFamily="18" charset="0"/>
              </a:rPr>
              <a:t>del Homo sapiens </a:t>
            </a:r>
            <a:r>
              <a:rPr lang="es-MX" sz="6400" b="1" dirty="0" err="1">
                <a:latin typeface="Times New Roman" pitchFamily="18" charset="0"/>
                <a:cs typeface="Times New Roman" pitchFamily="18" charset="0"/>
              </a:rPr>
              <a:t>sapien</a:t>
            </a:r>
            <a:r>
              <a:rPr lang="es-MX" sz="4300" b="1" dirty="0" err="1">
                <a:latin typeface="Times New Roman" pitchFamily="18" charset="0"/>
                <a:cs typeface="Times New Roman" pitchFamily="18" charset="0"/>
              </a:rPr>
              <a:t>s</a:t>
            </a:r>
            <a:r>
              <a:rPr lang="es-MX" sz="4300" b="1" dirty="0">
                <a:latin typeface="Times New Roman" pitchFamily="18" charset="0"/>
                <a:cs typeface="Times New Roman" pitchFamily="18" charset="0"/>
              </a:rPr>
              <a:t>. </a:t>
            </a:r>
            <a:endParaRPr lang="es-MX" sz="4300" b="1" dirty="0" smtClean="0">
              <a:latin typeface="Times New Roman" pitchFamily="18" charset="0"/>
              <a:cs typeface="Times New Roman" pitchFamily="18" charset="0"/>
            </a:endParaRPr>
          </a:p>
          <a:p>
            <a:pPr>
              <a:buNone/>
            </a:pPr>
            <a:endParaRPr lang="es-MX" dirty="0">
              <a:latin typeface="Times New Roman" pitchFamily="18" charset="0"/>
              <a:cs typeface="Times New Roman" pitchFamily="18" charset="0"/>
            </a:endParaRPr>
          </a:p>
          <a:p>
            <a:pPr algn="just"/>
            <a:r>
              <a:rPr lang="es-GT" sz="5200" dirty="0">
                <a:latin typeface="Times New Roman" pitchFamily="18" charset="0"/>
                <a:cs typeface="Times New Roman" pitchFamily="18" charset="0"/>
              </a:rPr>
              <a:t>1. El Planeta </a:t>
            </a:r>
            <a:r>
              <a:rPr lang="es-GT" sz="5200" dirty="0" smtClean="0">
                <a:latin typeface="Times New Roman" pitchFamily="18" charset="0"/>
                <a:cs typeface="Times New Roman" pitchFamily="18" charset="0"/>
              </a:rPr>
              <a:t>Tierra tiene unos </a:t>
            </a:r>
            <a:r>
              <a:rPr lang="es-GT" sz="5200" dirty="0">
                <a:latin typeface="Times New Roman" pitchFamily="18" charset="0"/>
                <a:cs typeface="Times New Roman" pitchFamily="18" charset="0"/>
              </a:rPr>
              <a:t>4.6 </a:t>
            </a:r>
            <a:r>
              <a:rPr lang="es-GT" sz="5200" dirty="0" smtClean="0">
                <a:latin typeface="Times New Roman" pitchFamily="18" charset="0"/>
                <a:cs typeface="Times New Roman" pitchFamily="18" charset="0"/>
              </a:rPr>
              <a:t>millardos. Es un </a:t>
            </a:r>
            <a:r>
              <a:rPr lang="es-GT" sz="5200" dirty="0">
                <a:latin typeface="Times New Roman" pitchFamily="18" charset="0"/>
                <a:cs typeface="Times New Roman" pitchFamily="18" charset="0"/>
              </a:rPr>
              <a:t>mega-sistema ambiental dinámico que contiene una serie de subsistemas (atmosférico, </a:t>
            </a:r>
            <a:r>
              <a:rPr lang="es-GT" sz="5200" dirty="0" smtClean="0">
                <a:latin typeface="Times New Roman" pitchFamily="18" charset="0"/>
                <a:cs typeface="Times New Roman" pitchFamily="18" charset="0"/>
              </a:rPr>
              <a:t>marítimo</a:t>
            </a:r>
            <a:r>
              <a:rPr lang="es-GT" sz="5200" dirty="0">
                <a:latin typeface="Times New Roman" pitchFamily="18" charset="0"/>
                <a:cs typeface="Times New Roman" pitchFamily="18" charset="0"/>
              </a:rPr>
              <a:t>,  eólico,  lítico, hídrico, edáfico, biótico y otros)  que </a:t>
            </a:r>
            <a:r>
              <a:rPr lang="es-GT" sz="5200" dirty="0" smtClean="0">
                <a:latin typeface="Times New Roman" pitchFamily="18" charset="0"/>
                <a:cs typeface="Times New Roman" pitchFamily="18" charset="0"/>
              </a:rPr>
              <a:t>producen </a:t>
            </a:r>
            <a:r>
              <a:rPr lang="es-GT" sz="5200" dirty="0">
                <a:latin typeface="Times New Roman" pitchFamily="18" charset="0"/>
                <a:cs typeface="Times New Roman" pitchFamily="18" charset="0"/>
              </a:rPr>
              <a:t>los bienes naturales y servicios ecosistémicos  comunes y  </a:t>
            </a:r>
            <a:r>
              <a:rPr lang="es-GT" sz="5200" dirty="0" smtClean="0">
                <a:latin typeface="Times New Roman" pitchFamily="18" charset="0"/>
                <a:cs typeface="Times New Roman" pitchFamily="18" charset="0"/>
              </a:rPr>
              <a:t>gratuitos para la generación  y evolución de la Vida. </a:t>
            </a:r>
          </a:p>
          <a:p>
            <a:pPr algn="just"/>
            <a:endParaRPr lang="es-GT" sz="5200" dirty="0">
              <a:latin typeface="Times New Roman" pitchFamily="18" charset="0"/>
              <a:cs typeface="Times New Roman" pitchFamily="18" charset="0"/>
            </a:endParaRPr>
          </a:p>
          <a:p>
            <a:pPr algn="just"/>
            <a:r>
              <a:rPr lang="es-GT" sz="5200" dirty="0" smtClean="0">
                <a:latin typeface="Times New Roman" pitchFamily="18" charset="0"/>
                <a:cs typeface="Times New Roman" pitchFamily="18" charset="0"/>
              </a:rPr>
              <a:t> La Vida se inicio mono-celularmente y  evolucionó hasta generar la </a:t>
            </a:r>
            <a:r>
              <a:rPr lang="es-GT" sz="5200" dirty="0">
                <a:latin typeface="Times New Roman" pitchFamily="18" charset="0"/>
                <a:cs typeface="Times New Roman" pitchFamily="18" charset="0"/>
              </a:rPr>
              <a:t>diversidad biológica y cultural </a:t>
            </a:r>
            <a:r>
              <a:rPr lang="es-GT" sz="5200" dirty="0" smtClean="0">
                <a:latin typeface="Times New Roman" pitchFamily="18" charset="0"/>
                <a:cs typeface="Times New Roman" pitchFamily="18" charset="0"/>
              </a:rPr>
              <a:t>actual. Entre ella, el Homo sapiens  al separarse de </a:t>
            </a:r>
            <a:r>
              <a:rPr lang="es-GT" sz="5200" dirty="0">
                <a:latin typeface="Times New Roman" pitchFamily="18" charset="0"/>
                <a:cs typeface="Times New Roman" pitchFamily="18" charset="0"/>
              </a:rPr>
              <a:t>los homínidos por medio  de </a:t>
            </a:r>
            <a:r>
              <a:rPr lang="es-GT" sz="5200" dirty="0" smtClean="0">
                <a:latin typeface="Times New Roman" pitchFamily="18" charset="0"/>
                <a:cs typeface="Times New Roman" pitchFamily="18" charset="0"/>
              </a:rPr>
              <a:t>mutaciones </a:t>
            </a:r>
            <a:r>
              <a:rPr lang="es-GT" sz="5200" dirty="0">
                <a:latin typeface="Times New Roman" pitchFamily="18" charset="0"/>
                <a:cs typeface="Times New Roman" pitchFamily="18" charset="0"/>
              </a:rPr>
              <a:t>y adaptaciones multifinalitarias  </a:t>
            </a:r>
            <a:r>
              <a:rPr lang="es-GT" sz="5200" dirty="0" smtClean="0">
                <a:latin typeface="Times New Roman" pitchFamily="18" charset="0"/>
                <a:cs typeface="Times New Roman" pitchFamily="18" charset="0"/>
              </a:rPr>
              <a:t>de </a:t>
            </a:r>
            <a:r>
              <a:rPr lang="es-GT" sz="5200" dirty="0">
                <a:latin typeface="Times New Roman" pitchFamily="18" charset="0"/>
                <a:cs typeface="Times New Roman" pitchFamily="18" charset="0"/>
              </a:rPr>
              <a:t>los más </a:t>
            </a:r>
            <a:r>
              <a:rPr lang="es-GT" sz="5200" dirty="0" smtClean="0">
                <a:latin typeface="Times New Roman" pitchFamily="18" charset="0"/>
                <a:cs typeface="Times New Roman" pitchFamily="18" charset="0"/>
              </a:rPr>
              <a:t>aptos. </a:t>
            </a:r>
          </a:p>
          <a:p>
            <a:pPr algn="just">
              <a:buNone/>
            </a:pPr>
            <a:endParaRPr lang="es-MX" sz="5200" dirty="0">
              <a:latin typeface="Times New Roman" pitchFamily="18" charset="0"/>
              <a:cs typeface="Times New Roman" pitchFamily="18" charset="0"/>
            </a:endParaRPr>
          </a:p>
          <a:p>
            <a:pPr algn="just"/>
            <a:r>
              <a:rPr lang="es-GT" sz="5200" dirty="0">
                <a:latin typeface="Times New Roman" pitchFamily="18" charset="0"/>
                <a:cs typeface="Times New Roman" pitchFamily="18" charset="0"/>
              </a:rPr>
              <a:t>2. La marcha evolutiva ha sido </a:t>
            </a:r>
            <a:r>
              <a:rPr lang="es-GT" sz="5200" dirty="0" smtClean="0">
                <a:latin typeface="Times New Roman" pitchFamily="18" charset="0"/>
                <a:cs typeface="Times New Roman" pitchFamily="18" charset="0"/>
              </a:rPr>
              <a:t>un </a:t>
            </a:r>
            <a:r>
              <a:rPr lang="es-GT" sz="5200" dirty="0">
                <a:latin typeface="Times New Roman" pitchFamily="18" charset="0"/>
                <a:cs typeface="Times New Roman" pitchFamily="18" charset="0"/>
              </a:rPr>
              <a:t>paso continuo de adaptación multifinalitaria de </a:t>
            </a:r>
            <a:r>
              <a:rPr lang="es-GT" sz="5200" dirty="0" smtClean="0">
                <a:latin typeface="Times New Roman" pitchFamily="18" charset="0"/>
                <a:cs typeface="Times New Roman" pitchFamily="18" charset="0"/>
              </a:rPr>
              <a:t>tas </a:t>
            </a:r>
            <a:r>
              <a:rPr lang="es-GT" sz="5200" dirty="0">
                <a:latin typeface="Times New Roman" pitchFamily="18" charset="0"/>
                <a:cs typeface="Times New Roman" pitchFamily="18" charset="0"/>
              </a:rPr>
              <a:t>formas orgánicas más </a:t>
            </a:r>
            <a:r>
              <a:rPr lang="es-GT" sz="5200" dirty="0" smtClean="0">
                <a:latin typeface="Times New Roman" pitchFamily="18" charset="0"/>
                <a:cs typeface="Times New Roman" pitchFamily="18" charset="0"/>
              </a:rPr>
              <a:t>aptas </a:t>
            </a:r>
            <a:r>
              <a:rPr lang="es-GT" sz="5200" dirty="0">
                <a:latin typeface="Times New Roman" pitchFamily="18" charset="0"/>
                <a:cs typeface="Times New Roman" pitchFamily="18" charset="0"/>
              </a:rPr>
              <a:t>y de algunas inorgánicas a las condiciones ambientales existentes que eran las más saludables, seguras y equilibradas para esas formas y épocas</a:t>
            </a:r>
            <a:r>
              <a:rPr lang="es-GT" sz="5200" dirty="0" smtClean="0">
                <a:latin typeface="Times New Roman" pitchFamily="18" charset="0"/>
                <a:cs typeface="Times New Roman" pitchFamily="18" charset="0"/>
              </a:rPr>
              <a:t>.</a:t>
            </a:r>
          </a:p>
          <a:p>
            <a:pPr algn="just"/>
            <a:endParaRPr lang="es-GT" sz="5200" dirty="0">
              <a:latin typeface="Times New Roman" pitchFamily="18" charset="0"/>
              <a:cs typeface="Times New Roman" pitchFamily="18" charset="0"/>
            </a:endParaRPr>
          </a:p>
          <a:p>
            <a:pPr algn="just"/>
            <a:r>
              <a:rPr lang="es-GT" sz="5200" dirty="0" smtClean="0">
                <a:latin typeface="Times New Roman" pitchFamily="18" charset="0"/>
                <a:cs typeface="Times New Roman" pitchFamily="18" charset="0"/>
              </a:rPr>
              <a:t>Los </a:t>
            </a:r>
            <a:r>
              <a:rPr lang="es-GT" sz="5200" dirty="0">
                <a:latin typeface="Times New Roman" pitchFamily="18" charset="0"/>
                <a:cs typeface="Times New Roman" pitchFamily="18" charset="0"/>
              </a:rPr>
              <a:t>homínidos </a:t>
            </a:r>
            <a:r>
              <a:rPr lang="es-GT" sz="5200" dirty="0" smtClean="0">
                <a:latin typeface="Times New Roman" pitchFamily="18" charset="0"/>
                <a:cs typeface="Times New Roman" pitchFamily="18" charset="0"/>
              </a:rPr>
              <a:t>con mayores capacidades </a:t>
            </a:r>
            <a:r>
              <a:rPr lang="es-GT" sz="5200" dirty="0">
                <a:latin typeface="Times New Roman" pitchFamily="18" charset="0"/>
                <a:cs typeface="Times New Roman" pitchFamily="18" charset="0"/>
              </a:rPr>
              <a:t>instintivas, reflexivas, lingüísticas y cognoscitivas se dio cuando  los subsistemas  </a:t>
            </a:r>
            <a:r>
              <a:rPr lang="es-GT" sz="5200" dirty="0" smtClean="0">
                <a:latin typeface="Times New Roman" pitchFamily="18" charset="0"/>
                <a:cs typeface="Times New Roman" pitchFamily="18" charset="0"/>
              </a:rPr>
              <a:t>ambientales crearon </a:t>
            </a:r>
            <a:r>
              <a:rPr lang="es-GT" sz="5200" dirty="0">
                <a:latin typeface="Times New Roman" pitchFamily="18" charset="0"/>
                <a:cs typeface="Times New Roman" pitchFamily="18" charset="0"/>
              </a:rPr>
              <a:t>condiciones </a:t>
            </a:r>
            <a:r>
              <a:rPr lang="es-GT" sz="5200" dirty="0" smtClean="0">
                <a:latin typeface="Times New Roman" pitchFamily="18" charset="0"/>
                <a:cs typeface="Times New Roman" pitchFamily="18" charset="0"/>
              </a:rPr>
              <a:t>sanas</a:t>
            </a:r>
            <a:r>
              <a:rPr lang="es-GT" sz="5200" dirty="0">
                <a:latin typeface="Times New Roman" pitchFamily="18" charset="0"/>
                <a:cs typeface="Times New Roman" pitchFamily="18" charset="0"/>
              </a:rPr>
              <a:t>, seguras y ecológicamente equilibradas que proveyeron los bienes naturales y servicios ecosistémicos </a:t>
            </a:r>
            <a:r>
              <a:rPr lang="es-GT" sz="5200" dirty="0" smtClean="0">
                <a:latin typeface="Times New Roman" pitchFamily="18" charset="0"/>
                <a:cs typeface="Times New Roman" pitchFamily="18" charset="0"/>
              </a:rPr>
              <a:t>para </a:t>
            </a:r>
            <a:r>
              <a:rPr lang="es-GT" sz="5200" dirty="0">
                <a:latin typeface="Times New Roman" pitchFamily="18" charset="0"/>
                <a:cs typeface="Times New Roman" pitchFamily="18" charset="0"/>
              </a:rPr>
              <a:t>su adaptación multifinalitaria y desarrollo </a:t>
            </a:r>
            <a:r>
              <a:rPr lang="es-GT" sz="5200" dirty="0" smtClean="0">
                <a:latin typeface="Times New Roman" pitchFamily="18" charset="0"/>
                <a:cs typeface="Times New Roman" pitchFamily="18" charset="0"/>
              </a:rPr>
              <a:t> cerebral</a:t>
            </a:r>
            <a:r>
              <a:rPr lang="es-GT" sz="5200" dirty="0">
                <a:latin typeface="Times New Roman" pitchFamily="18" charset="0"/>
                <a:cs typeface="Times New Roman" pitchFamily="18" charset="0"/>
              </a:rPr>
              <a:t> </a:t>
            </a:r>
            <a:r>
              <a:rPr lang="es-GT" sz="5200" dirty="0" smtClean="0">
                <a:latin typeface="Times New Roman" pitchFamily="18" charset="0"/>
                <a:cs typeface="Times New Roman" pitchFamily="18" charset="0"/>
              </a:rPr>
              <a:t>y  físico  </a:t>
            </a:r>
            <a:r>
              <a:rPr lang="es-GT" sz="5200" dirty="0">
                <a:latin typeface="Times New Roman" pitchFamily="18" charset="0"/>
                <a:cs typeface="Times New Roman" pitchFamily="18" charset="0"/>
              </a:rPr>
              <a:t>principalmente para el Homo sapiens que </a:t>
            </a:r>
            <a:r>
              <a:rPr lang="es-GT" sz="5200" dirty="0" smtClean="0">
                <a:latin typeface="Times New Roman" pitchFamily="18" charset="0"/>
                <a:cs typeface="Times New Roman" pitchFamily="18" charset="0"/>
              </a:rPr>
              <a:t> </a:t>
            </a:r>
            <a:r>
              <a:rPr lang="es-GT" sz="5200" dirty="0">
                <a:latin typeface="Times New Roman" pitchFamily="18" charset="0"/>
                <a:cs typeface="Times New Roman" pitchFamily="18" charset="0"/>
              </a:rPr>
              <a:t>está en la cima de las cadenas alimenticias y tecnológicas </a:t>
            </a:r>
            <a:r>
              <a:rPr lang="es-GT" sz="5200" dirty="0" smtClean="0">
                <a:latin typeface="Times New Roman" pitchFamily="18" charset="0"/>
                <a:cs typeface="Times New Roman" pitchFamily="18" charset="0"/>
              </a:rPr>
              <a:t>por </a:t>
            </a:r>
            <a:r>
              <a:rPr lang="es-GT" sz="5200" dirty="0">
                <a:latin typeface="Times New Roman" pitchFamily="18" charset="0"/>
                <a:cs typeface="Times New Roman" pitchFamily="18" charset="0"/>
              </a:rPr>
              <a:t>ser </a:t>
            </a:r>
            <a:r>
              <a:rPr lang="es-GT" sz="5200" dirty="0" smtClean="0">
                <a:latin typeface="Times New Roman" pitchFamily="18" charset="0"/>
                <a:cs typeface="Times New Roman" pitchFamily="18" charset="0"/>
              </a:rPr>
              <a:t> la especie  </a:t>
            </a:r>
            <a:r>
              <a:rPr lang="es-GT" sz="5200" dirty="0">
                <a:latin typeface="Times New Roman" pitchFamily="18" charset="0"/>
                <a:cs typeface="Times New Roman" pitchFamily="18" charset="0"/>
              </a:rPr>
              <a:t>animal con más capacidad de adaptación multifinalitaria </a:t>
            </a:r>
            <a:r>
              <a:rPr lang="es-GT" sz="5200" dirty="0" smtClean="0">
                <a:latin typeface="Times New Roman" pitchFamily="18" charset="0"/>
                <a:cs typeface="Times New Roman" pitchFamily="18" charset="0"/>
              </a:rPr>
              <a:t>.     </a:t>
            </a:r>
          </a:p>
          <a:p>
            <a:pPr algn="just">
              <a:buNone/>
            </a:pPr>
            <a:r>
              <a:rPr lang="es-GT" sz="5200" dirty="0" smtClean="0">
                <a:latin typeface="Times New Roman" pitchFamily="18" charset="0"/>
                <a:cs typeface="Times New Roman" pitchFamily="18" charset="0"/>
              </a:rPr>
              <a:t>    </a:t>
            </a:r>
            <a:endParaRPr lang="es-MX" sz="5200" dirty="0">
              <a:latin typeface="Times New Roman" pitchFamily="18" charset="0"/>
              <a:cs typeface="Times New Roman" pitchFamily="18" charset="0"/>
            </a:endParaRPr>
          </a:p>
          <a:p>
            <a:pPr algn="just"/>
            <a:r>
              <a:rPr lang="es-GT" sz="5200" dirty="0">
                <a:latin typeface="Times New Roman" pitchFamily="18" charset="0"/>
                <a:cs typeface="Times New Roman" pitchFamily="18" charset="0"/>
              </a:rPr>
              <a:t>3. </a:t>
            </a:r>
            <a:r>
              <a:rPr lang="es-GT" sz="5200" dirty="0" smtClean="0">
                <a:latin typeface="Times New Roman" pitchFamily="18" charset="0"/>
                <a:cs typeface="Times New Roman" pitchFamily="18" charset="0"/>
              </a:rPr>
              <a:t>En los </a:t>
            </a:r>
            <a:r>
              <a:rPr lang="es-GT" sz="5200" dirty="0">
                <a:latin typeface="Times New Roman" pitchFamily="18" charset="0"/>
                <a:cs typeface="Times New Roman" pitchFamily="18" charset="0"/>
              </a:rPr>
              <a:t>últimos 2 millardos de años ha habido cinco  extinciones masivas  </a:t>
            </a:r>
            <a:r>
              <a:rPr lang="es-GT" sz="5200" dirty="0" smtClean="0">
                <a:latin typeface="Times New Roman" pitchFamily="18" charset="0"/>
                <a:cs typeface="Times New Roman" pitchFamily="18" charset="0"/>
              </a:rPr>
              <a:t>debido </a:t>
            </a:r>
            <a:r>
              <a:rPr lang="es-GT" sz="5200" dirty="0">
                <a:latin typeface="Times New Roman" pitchFamily="18" charset="0"/>
                <a:cs typeface="Times New Roman" pitchFamily="18" charset="0"/>
              </a:rPr>
              <a:t>a interferencias en la condiciones ambientales naturales por impactos  de meteoritos, movimientos de placas tectónicas, vulcanismo, </a:t>
            </a:r>
            <a:r>
              <a:rPr lang="es-GT" sz="5200" dirty="0" smtClean="0">
                <a:latin typeface="Times New Roman" pitchFamily="18" charset="0"/>
                <a:cs typeface="Times New Roman" pitchFamily="18" charset="0"/>
              </a:rPr>
              <a:t> glaciaciones</a:t>
            </a:r>
            <a:r>
              <a:rPr lang="es-GT" sz="5200" dirty="0">
                <a:latin typeface="Times New Roman" pitchFamily="18" charset="0"/>
                <a:cs typeface="Times New Roman" pitchFamily="18" charset="0"/>
              </a:rPr>
              <a:t>, incendios, sequías masivas y duraderas e inundaciones continentales que las han tornada insanas, inseguras y desequilibradas  para la diversidad biológica  y que </a:t>
            </a:r>
            <a:r>
              <a:rPr lang="es-GT" sz="5200" dirty="0" err="1" smtClean="0">
                <a:latin typeface="Times New Roman" pitchFamily="18" charset="0"/>
                <a:cs typeface="Times New Roman" pitchFamily="18" charset="0"/>
              </a:rPr>
              <a:t>ue</a:t>
            </a:r>
            <a:r>
              <a:rPr lang="es-GT" sz="5200" dirty="0" smtClean="0">
                <a:latin typeface="Times New Roman" pitchFamily="18" charset="0"/>
                <a:cs typeface="Times New Roman" pitchFamily="18" charset="0"/>
              </a:rPr>
              <a:t> </a:t>
            </a:r>
            <a:r>
              <a:rPr lang="es-GT" sz="5200" dirty="0">
                <a:latin typeface="Times New Roman" pitchFamily="18" charset="0"/>
                <a:cs typeface="Times New Roman" pitchFamily="18" charset="0"/>
              </a:rPr>
              <a:t>han promovido mutaciones  moleculares, celulares y orgánicas para adaptarse multifinalitariamente  a las mismas, creando germoplasmas para iniciar de nuevo la multiplicación,  especiación y adaptación multifinalitaria de la diversidad biológica. </a:t>
            </a:r>
            <a:endParaRPr lang="es-GT" sz="5200" dirty="0" smtClean="0">
              <a:latin typeface="Times New Roman" pitchFamily="18" charset="0"/>
              <a:cs typeface="Times New Roman" pitchFamily="18" charset="0"/>
            </a:endParaRPr>
          </a:p>
          <a:p>
            <a:pPr algn="just"/>
            <a:endParaRPr lang="es-GT" sz="5200" dirty="0">
              <a:latin typeface="Times New Roman" pitchFamily="18" charset="0"/>
              <a:cs typeface="Times New Roman" pitchFamily="18" charset="0"/>
            </a:endParaRPr>
          </a:p>
          <a:p>
            <a:pPr algn="just"/>
            <a:r>
              <a:rPr lang="es-GT" sz="5200" dirty="0" smtClean="0">
                <a:latin typeface="Times New Roman" pitchFamily="18" charset="0"/>
                <a:cs typeface="Times New Roman" pitchFamily="18" charset="0"/>
              </a:rPr>
              <a:t>Las </a:t>
            </a:r>
            <a:r>
              <a:rPr lang="es-GT" sz="5200" dirty="0">
                <a:latin typeface="Times New Roman" pitchFamily="18" charset="0"/>
                <a:cs typeface="Times New Roman" pitchFamily="18" charset="0"/>
              </a:rPr>
              <a:t>cinco extinciones han destruido y/o extinguido el 99% de dicha diversidad  </a:t>
            </a:r>
            <a:r>
              <a:rPr lang="es-GT" sz="5200" dirty="0" smtClean="0">
                <a:latin typeface="Times New Roman" pitchFamily="18" charset="0"/>
                <a:cs typeface="Times New Roman" pitchFamily="18" charset="0"/>
              </a:rPr>
              <a:t>(y </a:t>
            </a:r>
            <a:r>
              <a:rPr lang="es-GT" sz="5200" dirty="0">
                <a:latin typeface="Times New Roman" pitchFamily="18" charset="0"/>
                <a:cs typeface="Times New Roman" pitchFamily="18" charset="0"/>
              </a:rPr>
              <a:t>ese 1%  restante se ha adaptado multifinalitariamente y se está reduciendo aceleradamente debido a los modelos de “desarrollo humano” que son insostenibles por su gran huella ecológica y por los crecientes impactos negativos  del Homo sapiens  en los subsistemas ambientales y </a:t>
            </a:r>
            <a:r>
              <a:rPr lang="es-GT" sz="5200" dirty="0" smtClean="0">
                <a:latin typeface="Times New Roman" pitchFamily="18" charset="0"/>
                <a:cs typeface="Times New Roman" pitchFamily="18" charset="0"/>
              </a:rPr>
              <a:t>en </a:t>
            </a:r>
            <a:r>
              <a:rPr lang="es-GT" sz="5200" dirty="0">
                <a:latin typeface="Times New Roman" pitchFamily="18" charset="0"/>
                <a:cs typeface="Times New Roman" pitchFamily="18" charset="0"/>
              </a:rPr>
              <a:t>los bienes naturales y servicios ecosistémicos </a:t>
            </a:r>
            <a:r>
              <a:rPr lang="es-GT" sz="5200" dirty="0" smtClean="0">
                <a:latin typeface="Times New Roman" pitchFamily="18" charset="0"/>
                <a:cs typeface="Times New Roman" pitchFamily="18" charset="0"/>
              </a:rPr>
              <a:t> </a:t>
            </a:r>
            <a:r>
              <a:rPr lang="es-GT" sz="5200" dirty="0">
                <a:latin typeface="Times New Roman" pitchFamily="18" charset="0"/>
                <a:cs typeface="Times New Roman" pitchFamily="18" charset="0"/>
              </a:rPr>
              <a:t>y </a:t>
            </a:r>
            <a:r>
              <a:rPr lang="es-GT" sz="5200" dirty="0" smtClean="0">
                <a:latin typeface="Times New Roman" pitchFamily="18" charset="0"/>
                <a:cs typeface="Times New Roman" pitchFamily="18" charset="0"/>
              </a:rPr>
              <a:t>por </a:t>
            </a:r>
            <a:r>
              <a:rPr lang="es-GT" sz="5200" dirty="0">
                <a:latin typeface="Times New Roman" pitchFamily="18" charset="0"/>
                <a:cs typeface="Times New Roman" pitchFamily="18" charset="0"/>
              </a:rPr>
              <a:t>permitir un crecimiento poblacional que demanda energía y materiales más allá de la capacidad de renovación y/ o sustitución de los mismos.  El Homo sapiens ha sido el agente de cambio en los sistemas naturales, muchas veces negativo </a:t>
            </a:r>
            <a:r>
              <a:rPr lang="es-GT" sz="5200" dirty="0" smtClean="0">
                <a:latin typeface="Times New Roman" pitchFamily="18" charset="0"/>
                <a:cs typeface="Times New Roman" pitchFamily="18" charset="0"/>
              </a:rPr>
              <a:t>y </a:t>
            </a:r>
            <a:r>
              <a:rPr lang="es-GT" sz="5200" dirty="0">
                <a:latin typeface="Times New Roman" pitchFamily="18" charset="0"/>
                <a:cs typeface="Times New Roman" pitchFamily="18" charset="0"/>
              </a:rPr>
              <a:t>otras veces positivo, cuando ha cooperado con los ecosistemas y paisajes para hacerlos más resilientes y productivos para la diversidad biológica y el Bien Común. </a:t>
            </a:r>
            <a:endParaRPr lang="es-GT" sz="5200" dirty="0" smtClean="0">
              <a:latin typeface="Times New Roman" pitchFamily="18" charset="0"/>
              <a:cs typeface="Times New Roman" pitchFamily="18" charset="0"/>
            </a:endParaRPr>
          </a:p>
          <a:p>
            <a:endParaRPr lang="es-GT" dirty="0" smtClean="0">
              <a:latin typeface="Times New Roman" pitchFamily="18" charset="0"/>
              <a:cs typeface="Times New Roman" pitchFamily="18" charset="0"/>
            </a:endParaRPr>
          </a:p>
          <a:p>
            <a:endParaRPr lang="es-GT" sz="2500" dirty="0">
              <a:latin typeface="Times New Roman" pitchFamily="18" charset="0"/>
              <a:cs typeface="Times New Roman" pitchFamily="18" charset="0"/>
            </a:endParaRPr>
          </a:p>
          <a:p>
            <a:pPr algn="just"/>
            <a:r>
              <a:rPr lang="es-GT" sz="2500" dirty="0">
                <a:latin typeface="Times New Roman" pitchFamily="18" charset="0"/>
                <a:cs typeface="Times New Roman" pitchFamily="18" charset="0"/>
              </a:rPr>
              <a:t>(Fuentes: </a:t>
            </a:r>
            <a:r>
              <a:rPr lang="es-MX" sz="2500" dirty="0">
                <a:latin typeface="Times New Roman" pitchFamily="18" charset="0"/>
                <a:cs typeface="Times New Roman" pitchFamily="18" charset="0"/>
              </a:rPr>
              <a:t> </a:t>
            </a:r>
            <a:r>
              <a:rPr lang="es-MX" sz="2500" u="sng" dirty="0">
                <a:latin typeface="Times New Roman" pitchFamily="18" charset="0"/>
                <a:cs typeface="Times New Roman" pitchFamily="18" charset="0"/>
                <a:hlinkClick r:id="rId2"/>
              </a:rPr>
              <a:t>Sonda </a:t>
            </a:r>
            <a:r>
              <a:rPr lang="es-MX" sz="2500" u="sng" dirty="0" err="1">
                <a:latin typeface="Times New Roman" pitchFamily="18" charset="0"/>
                <a:cs typeface="Times New Roman" pitchFamily="18" charset="0"/>
                <a:hlinkClick r:id="rId2"/>
              </a:rPr>
              <a:t>Dawn</a:t>
            </a:r>
            <a:r>
              <a:rPr lang="es-MX" sz="2500" u="sng" dirty="0">
                <a:latin typeface="Times New Roman" pitchFamily="18" charset="0"/>
                <a:cs typeface="Times New Roman" pitchFamily="18" charset="0"/>
                <a:hlinkClick r:id="rId2"/>
              </a:rPr>
              <a:t> Escudriña  Misterios del Sistema Solar</a:t>
            </a:r>
            <a:r>
              <a:rPr lang="es-MX" sz="2500" dirty="0">
                <a:latin typeface="Times New Roman" pitchFamily="18" charset="0"/>
                <a:cs typeface="Times New Roman" pitchFamily="18" charset="0"/>
              </a:rPr>
              <a:t>. </a:t>
            </a:r>
            <a:r>
              <a:rPr lang="en-US" sz="2500" u="sng" dirty="0">
                <a:latin typeface="Times New Roman" pitchFamily="18" charset="0"/>
                <a:cs typeface="Times New Roman" pitchFamily="18" charset="0"/>
                <a:hlinkClick r:id="rId3" tooltip="Deutsche Welle"/>
              </a:rPr>
              <a:t>Deutsche Welle</a:t>
            </a:r>
            <a:r>
              <a:rPr lang="en-US" sz="2500" dirty="0">
                <a:latin typeface="Times New Roman" pitchFamily="18" charset="0"/>
                <a:cs typeface="Times New Roman" pitchFamily="18" charset="0"/>
              </a:rPr>
              <a:t>27.09.2007 (2007) y </a:t>
            </a:r>
            <a:r>
              <a:rPr lang="en-US" sz="2500" u="sng" dirty="0" err="1">
                <a:latin typeface="Times New Roman" pitchFamily="18" charset="0"/>
                <a:cs typeface="Times New Roman" pitchFamily="18" charset="0"/>
                <a:hlinkClick r:id="rId4" tooltip="Richard Fortey (aún no redactado)"/>
              </a:rPr>
              <a:t>Fortey</a:t>
            </a:r>
            <a:r>
              <a:rPr lang="en-US" sz="2500" u="sng" dirty="0">
                <a:latin typeface="Times New Roman" pitchFamily="18" charset="0"/>
                <a:cs typeface="Times New Roman" pitchFamily="18" charset="0"/>
                <a:hlinkClick r:id="rId4" tooltip="Richard Fortey (aún no redactado)"/>
              </a:rPr>
              <a:t>, Richard</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Septiembre</a:t>
            </a:r>
            <a:r>
              <a:rPr lang="en-US" sz="2500" dirty="0">
                <a:latin typeface="Times New Roman" pitchFamily="18" charset="0"/>
                <a:cs typeface="Times New Roman" pitchFamily="18" charset="0"/>
              </a:rPr>
              <a:t> de 1999). «Dust to Life». Life: A Natural History of the First Four Billion Years of Life on Earth. </a:t>
            </a:r>
            <a:r>
              <a:rPr lang="es-MX" sz="2500" dirty="0">
                <a:latin typeface="Times New Roman" pitchFamily="18" charset="0"/>
                <a:cs typeface="Times New Roman" pitchFamily="18" charset="0"/>
              </a:rPr>
              <a:t>New York: </a:t>
            </a:r>
            <a:r>
              <a:rPr lang="es-MX" sz="2500" dirty="0" err="1">
                <a:latin typeface="Times New Roman" pitchFamily="18" charset="0"/>
                <a:cs typeface="Times New Roman" pitchFamily="18" charset="0"/>
              </a:rPr>
              <a:t>Vintage</a:t>
            </a:r>
            <a:r>
              <a:rPr lang="es-MX" sz="2500" dirty="0">
                <a:latin typeface="Times New Roman" pitchFamily="18" charset="0"/>
                <a:cs typeface="Times New Roman" pitchFamily="18" charset="0"/>
              </a:rPr>
              <a:t> </a:t>
            </a:r>
            <a:r>
              <a:rPr lang="es-MX" sz="2500" dirty="0" err="1">
                <a:latin typeface="Times New Roman" pitchFamily="18" charset="0"/>
                <a:cs typeface="Times New Roman" pitchFamily="18" charset="0"/>
              </a:rPr>
              <a:t>Books</a:t>
            </a:r>
            <a:r>
              <a:rPr lang="es-MX" sz="2500" dirty="0">
                <a:latin typeface="Times New Roman" pitchFamily="18" charset="0"/>
                <a:cs typeface="Times New Roman" pitchFamily="18" charset="0"/>
              </a:rPr>
              <a:t>. 1997</a:t>
            </a:r>
            <a:r>
              <a:rPr lang="es-MX" sz="2500" dirty="0" smtClean="0">
                <a:latin typeface="Times New Roman" pitchFamily="18" charset="0"/>
                <a:cs typeface="Times New Roman" pitchFamily="18" charset="0"/>
              </a:rPr>
              <a:t>).</a:t>
            </a:r>
            <a:r>
              <a:rPr lang="es-GT" sz="2500" dirty="0">
                <a:latin typeface="Times New Roman" pitchFamily="18" charset="0"/>
                <a:cs typeface="Times New Roman" pitchFamily="18" charset="0"/>
              </a:rPr>
              <a:t> (</a:t>
            </a:r>
            <a:r>
              <a:rPr lang="es-MX" sz="2500" u="sng" dirty="0">
                <a:latin typeface="Times New Roman" pitchFamily="18" charset="0"/>
                <a:cs typeface="Times New Roman" pitchFamily="18" charset="0"/>
              </a:rPr>
              <a:t>h</a:t>
            </a:r>
            <a:r>
              <a:rPr lang="es-GT" sz="2500" u="sng" dirty="0" err="1">
                <a:latin typeface="Times New Roman" pitchFamily="18" charset="0"/>
                <a:cs typeface="Times New Roman" pitchFamily="18" charset="0"/>
              </a:rPr>
              <a:t>ttp</a:t>
            </a:r>
            <a:r>
              <a:rPr lang="es-GT" sz="2500" u="sng" dirty="0">
                <a:latin typeface="Times New Roman" pitchFamily="18" charset="0"/>
                <a:cs typeface="Times New Roman" pitchFamily="18" charset="0"/>
              </a:rPr>
              <a:t>:// www.ieselpiles.es/ </a:t>
            </a:r>
            <a:r>
              <a:rPr lang="es-GT" sz="2500" u="sng" dirty="0" err="1">
                <a:latin typeface="Times New Roman" pitchFamily="18" charset="0"/>
                <a:cs typeface="Times New Roman" pitchFamily="18" charset="0"/>
              </a:rPr>
              <a:t>attachm</a:t>
            </a:r>
            <a:r>
              <a:rPr lang="es-GT" sz="2500" u="sng" dirty="0">
                <a:latin typeface="Times New Roman" pitchFamily="18" charset="0"/>
                <a:cs typeface="Times New Roman" pitchFamily="18" charset="0"/>
              </a:rPr>
              <a:t> </a:t>
            </a:r>
            <a:r>
              <a:rPr lang="es-GT" sz="2500" u="sng" dirty="0" err="1">
                <a:latin typeface="Times New Roman" pitchFamily="18" charset="0"/>
                <a:cs typeface="Times New Roman" pitchFamily="18" charset="0"/>
              </a:rPr>
              <a:t>ents</a:t>
            </a:r>
            <a:r>
              <a:rPr lang="es-GT" sz="2500" u="sng" dirty="0">
                <a:latin typeface="Times New Roman" pitchFamily="18" charset="0"/>
                <a:cs typeface="Times New Roman" pitchFamily="18" charset="0"/>
              </a:rPr>
              <a:t>/224</a:t>
            </a:r>
            <a:r>
              <a:rPr lang="es-MX" sz="2500" dirty="0">
                <a:latin typeface="Times New Roman" pitchFamily="18" charset="0"/>
                <a:cs typeface="Times New Roman" pitchFamily="18" charset="0"/>
              </a:rPr>
              <a:t> </a:t>
            </a:r>
            <a:r>
              <a:rPr lang="es-GT" sz="2500" dirty="0">
                <a:latin typeface="Times New Roman" pitchFamily="18" charset="0"/>
                <a:cs typeface="Times New Roman" pitchFamily="18" charset="0"/>
              </a:rPr>
              <a:t>_EVOLUCION% 20HU </a:t>
            </a:r>
            <a:r>
              <a:rPr lang="es-GT" sz="2500" dirty="0" err="1">
                <a:latin typeface="Times New Roman" pitchFamily="18" charset="0"/>
                <a:cs typeface="Times New Roman" pitchFamily="18" charset="0"/>
              </a:rPr>
              <a:t>MANA.pd</a:t>
            </a:r>
            <a:r>
              <a:rPr lang="es-GT" sz="2500" dirty="0">
                <a:latin typeface="Times New Roman" pitchFamily="18" charset="0"/>
                <a:cs typeface="Times New Roman" pitchFamily="18" charset="0"/>
              </a:rPr>
              <a:t>) </a:t>
            </a:r>
            <a:r>
              <a:rPr lang="es-GT" sz="2500" dirty="0" smtClean="0">
                <a:latin typeface="Times New Roman" pitchFamily="18" charset="0"/>
                <a:cs typeface="Times New Roman" pitchFamily="18" charset="0"/>
              </a:rPr>
              <a:t>(</a:t>
            </a:r>
            <a:r>
              <a:rPr lang="es-MX" sz="2500" u="sng" dirty="0" smtClean="0">
                <a:latin typeface="Times New Roman" pitchFamily="18" charset="0"/>
                <a:cs typeface="Times New Roman" pitchFamily="18" charset="0"/>
              </a:rPr>
              <a:t>h</a:t>
            </a:r>
            <a:r>
              <a:rPr lang="es-GT" sz="2500" u="sng" dirty="0" err="1" smtClean="0">
                <a:latin typeface="Times New Roman" pitchFamily="18" charset="0"/>
                <a:cs typeface="Times New Roman" pitchFamily="18" charset="0"/>
              </a:rPr>
              <a:t>ttp</a:t>
            </a:r>
            <a:r>
              <a:rPr lang="es-GT" sz="2500" u="sng" dirty="0" smtClean="0">
                <a:latin typeface="Times New Roman" pitchFamily="18" charset="0"/>
                <a:cs typeface="Times New Roman" pitchFamily="18" charset="0"/>
              </a:rPr>
              <a:t>:// www.ieselpiles.es/ </a:t>
            </a:r>
            <a:r>
              <a:rPr lang="es-GT" sz="2500" u="sng" dirty="0" err="1" smtClean="0">
                <a:latin typeface="Times New Roman" pitchFamily="18" charset="0"/>
                <a:cs typeface="Times New Roman" pitchFamily="18" charset="0"/>
              </a:rPr>
              <a:t>attachm</a:t>
            </a:r>
            <a:r>
              <a:rPr lang="es-GT" sz="2500" u="sng" dirty="0" smtClean="0">
                <a:latin typeface="Times New Roman" pitchFamily="18" charset="0"/>
                <a:cs typeface="Times New Roman" pitchFamily="18" charset="0"/>
              </a:rPr>
              <a:t> </a:t>
            </a:r>
            <a:r>
              <a:rPr lang="es-GT" sz="2500" u="sng" dirty="0" err="1" smtClean="0">
                <a:latin typeface="Times New Roman" pitchFamily="18" charset="0"/>
                <a:cs typeface="Times New Roman" pitchFamily="18" charset="0"/>
              </a:rPr>
              <a:t>ents</a:t>
            </a:r>
            <a:r>
              <a:rPr lang="es-GT" sz="2500" u="sng" dirty="0" smtClean="0">
                <a:latin typeface="Times New Roman" pitchFamily="18" charset="0"/>
                <a:cs typeface="Times New Roman" pitchFamily="18" charset="0"/>
              </a:rPr>
              <a:t>/224</a:t>
            </a:r>
            <a:r>
              <a:rPr lang="es-MX" sz="2500" dirty="0" smtClean="0">
                <a:latin typeface="Times New Roman" pitchFamily="18" charset="0"/>
                <a:cs typeface="Times New Roman" pitchFamily="18" charset="0"/>
              </a:rPr>
              <a:t> </a:t>
            </a:r>
            <a:r>
              <a:rPr lang="es-GT" sz="2500" dirty="0" smtClean="0">
                <a:latin typeface="Times New Roman" pitchFamily="18" charset="0"/>
                <a:cs typeface="Times New Roman" pitchFamily="18" charset="0"/>
              </a:rPr>
              <a:t>_EVOLUCION% 20HU </a:t>
            </a:r>
            <a:r>
              <a:rPr lang="es-GT" sz="2500" dirty="0" err="1" smtClean="0">
                <a:latin typeface="Times New Roman" pitchFamily="18" charset="0"/>
                <a:cs typeface="Times New Roman" pitchFamily="18" charset="0"/>
              </a:rPr>
              <a:t>MANA.pd</a:t>
            </a:r>
            <a:r>
              <a:rPr lang="es-GT" sz="2500" u="sng" dirty="0" smtClean="0">
                <a:latin typeface="Times New Roman" pitchFamily="18" charset="0"/>
                <a:cs typeface="Times New Roman" pitchFamily="18" charset="0"/>
              </a:rPr>
              <a:t> http://listas.20min utos</a:t>
            </a:r>
            <a:r>
              <a:rPr lang="es-GT" sz="2500" dirty="0" smtClean="0">
                <a:latin typeface="Times New Roman" pitchFamily="18" charset="0"/>
                <a:cs typeface="Times New Roman" pitchFamily="18" charset="0"/>
              </a:rPr>
              <a:t>.es/lista/las-seis-extinciones-masivas-en-nuestro-planeta-la-sexta-</a:t>
            </a:r>
            <a:r>
              <a:rPr lang="es-GT" sz="2500" dirty="0" err="1" smtClean="0">
                <a:latin typeface="Times New Roman" pitchFamily="18" charset="0"/>
                <a:cs typeface="Times New Roman" pitchFamily="18" charset="0"/>
              </a:rPr>
              <a:t>extinci</a:t>
            </a:r>
            <a:r>
              <a:rPr lang="es-GT" sz="2500" dirty="0" smtClean="0">
                <a:latin typeface="Times New Roman" pitchFamily="18" charset="0"/>
                <a:cs typeface="Times New Roman" pitchFamily="18" charset="0"/>
              </a:rPr>
              <a:t> on-ha-comenzado-183623/). </a:t>
            </a:r>
            <a:r>
              <a:rPr lang="es-GT" sz="2500" u="sng" dirty="0" smtClean="0">
                <a:latin typeface="Times New Roman" pitchFamily="18" charset="0"/>
                <a:cs typeface="Times New Roman" pitchFamily="18" charset="0"/>
              </a:rPr>
              <a:t>http://es.wikipe dia</a:t>
            </a:r>
            <a:r>
              <a:rPr lang="es-GT" sz="2500" dirty="0" smtClean="0">
                <a:latin typeface="Times New Roman" pitchFamily="18" charset="0"/>
                <a:cs typeface="Times New Roman" pitchFamily="18" charset="0"/>
              </a:rPr>
              <a:t>.org/wiki /Bio diversidad) </a:t>
            </a:r>
          </a:p>
          <a:p>
            <a:pPr algn="just"/>
            <a:endParaRPr lang="es-GT" sz="2500" dirty="0" smtClean="0">
              <a:latin typeface="Times New Roman" pitchFamily="18" charset="0"/>
              <a:cs typeface="Times New Roman" pitchFamily="18" charset="0"/>
            </a:endParaRPr>
          </a:p>
          <a:p>
            <a:pPr algn="just"/>
            <a:r>
              <a:rPr lang="es-GT" sz="2800" dirty="0" smtClean="0">
                <a:latin typeface="Times New Roman" pitchFamily="18" charset="0"/>
                <a:cs typeface="Times New Roman" pitchFamily="18" charset="0"/>
              </a:rPr>
              <a:t>laff02032015</a:t>
            </a:r>
            <a:endParaRPr lang="es-MX" sz="2800" dirty="0" smtClean="0">
              <a:latin typeface="Times New Roman" pitchFamily="18" charset="0"/>
              <a:cs typeface="Times New Roman" pitchFamily="18" charset="0"/>
            </a:endParaRPr>
          </a:p>
          <a:p>
            <a:pPr algn="just"/>
            <a:endParaRPr lang="es-GT" sz="2500" dirty="0" smtClean="0">
              <a:latin typeface="Times New Roman" pitchFamily="18" charset="0"/>
              <a:cs typeface="Times New Roman" pitchFamily="18" charset="0"/>
            </a:endParaRPr>
          </a:p>
          <a:p>
            <a:pPr algn="just"/>
            <a:endParaRPr lang="es-MX" sz="2500" dirty="0" smtClean="0">
              <a:latin typeface="Times New Roman" pitchFamily="18" charset="0"/>
              <a:cs typeface="Times New Roman" pitchFamily="18" charset="0"/>
            </a:endParaRPr>
          </a:p>
          <a:p>
            <a:endParaRPr lang="es-MX" sz="2000" dirty="0">
              <a:latin typeface="Times New Roman" pitchFamily="18" charset="0"/>
              <a:cs typeface="Times New Roman" pitchFamily="18" charset="0"/>
            </a:endParaRPr>
          </a:p>
        </p:txBody>
      </p:sp>
      <p:sp>
        <p:nvSpPr>
          <p:cNvPr id="4" name="3 CuadroTexto"/>
          <p:cNvSpPr txBox="1"/>
          <p:nvPr/>
        </p:nvSpPr>
        <p:spPr>
          <a:xfrm>
            <a:off x="2771800" y="6453336"/>
            <a:ext cx="6372200" cy="400110"/>
          </a:xfrm>
          <a:prstGeom prst="rect">
            <a:avLst/>
          </a:prstGeom>
          <a:noFill/>
        </p:spPr>
        <p:txBody>
          <a:bodyPr wrap="square" rtlCol="0">
            <a:spAutoFit/>
          </a:bodyPr>
          <a:lstStyle/>
          <a:p>
            <a:r>
              <a:rPr lang="es-MX" sz="1000" dirty="0" smtClean="0"/>
              <a:t>“</a:t>
            </a:r>
            <a:r>
              <a:rPr lang="es-MX" sz="1000" dirty="0" smtClean="0">
                <a:solidFill>
                  <a:srgbClr val="FF0000"/>
                </a:solidFill>
              </a:rPr>
              <a:t>Sigue habiendo poderosos grupos de presión que difunden información incorrecta cortada por el patrón de sus intereses”.  </a:t>
            </a:r>
            <a:r>
              <a:rPr lang="es-MX" sz="1000" i="1" dirty="0" smtClean="0">
                <a:solidFill>
                  <a:srgbClr val="FF0000"/>
                </a:solidFill>
              </a:rPr>
              <a:t>-Jean-Pascal van </a:t>
            </a:r>
            <a:r>
              <a:rPr lang="es-MX" sz="1000" i="1" dirty="0" err="1" smtClean="0">
                <a:solidFill>
                  <a:srgbClr val="FF0000"/>
                </a:solidFill>
              </a:rPr>
              <a:t>Ypersele</a:t>
            </a:r>
            <a:r>
              <a:rPr lang="es-MX" sz="1000" i="1" dirty="0" smtClean="0">
                <a:solidFill>
                  <a:srgbClr val="FF0000"/>
                </a:solidFill>
              </a:rPr>
              <a:t>, vicepresidente del IPCC.</a:t>
            </a:r>
            <a:endParaRPr lang="es-MX" sz="1000"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6408712"/>
          </a:xfrm>
        </p:spPr>
        <p:txBody>
          <a:bodyPr>
            <a:normAutofit fontScale="92500" lnSpcReduction="10000"/>
          </a:bodyPr>
          <a:lstStyle/>
          <a:p>
            <a:pPr algn="just"/>
            <a:r>
              <a:rPr lang="es-MX" sz="1400" b="1" dirty="0" smtClean="0">
                <a:latin typeface="Times New Roman" pitchFamily="18" charset="0"/>
                <a:cs typeface="Times New Roman" pitchFamily="18" charset="0"/>
              </a:rPr>
              <a:t>B. Breve Resumen de la Evolución y </a:t>
            </a:r>
            <a:r>
              <a:rPr lang="es-MX" sz="1400" b="1" i="1" u="sng" dirty="0" smtClean="0">
                <a:latin typeface="Times New Roman" pitchFamily="18" charset="0"/>
                <a:cs typeface="Times New Roman" pitchFamily="18" charset="0"/>
              </a:rPr>
              <a:t>Adaptación Multifinalitaria </a:t>
            </a:r>
            <a:r>
              <a:rPr lang="es-MX" sz="1400" b="1" dirty="0" smtClean="0">
                <a:latin typeface="Times New Roman" pitchFamily="18" charset="0"/>
                <a:cs typeface="Times New Roman" pitchFamily="18" charset="0"/>
              </a:rPr>
              <a:t>del Homo sapiens </a:t>
            </a:r>
            <a:r>
              <a:rPr lang="es-MX" sz="1400" b="1" dirty="0" err="1" smtClean="0">
                <a:latin typeface="Times New Roman" pitchFamily="18" charset="0"/>
                <a:cs typeface="Times New Roman" pitchFamily="18" charset="0"/>
              </a:rPr>
              <a:t>sapiens</a:t>
            </a:r>
            <a:endParaRPr lang="es-GT" sz="1400" dirty="0" smtClean="0">
              <a:latin typeface="Times New Roman" pitchFamily="18" charset="0"/>
              <a:cs typeface="Times New Roman" pitchFamily="18" charset="0"/>
            </a:endParaRPr>
          </a:p>
          <a:p>
            <a:pPr algn="just"/>
            <a:endParaRPr lang="es-GT" sz="1400" dirty="0">
              <a:latin typeface="Times New Roman" pitchFamily="18" charset="0"/>
              <a:cs typeface="Times New Roman" pitchFamily="18" charset="0"/>
            </a:endParaRPr>
          </a:p>
          <a:p>
            <a:pPr algn="just"/>
            <a:r>
              <a:rPr lang="es-GT" sz="1400" dirty="0" smtClean="0">
                <a:latin typeface="Times New Roman" pitchFamily="18" charset="0"/>
                <a:cs typeface="Times New Roman" pitchFamily="18" charset="0"/>
              </a:rPr>
              <a:t>4. La Historia muestra  que cuando existe una  buena calidad y suficiente cantidad de bienes naturales y servicios  ecosistémicos se crean  las condiciones óptimas para un ambiente sano, seguro, equilibrado y dinámico  y prosperará la diversidad biológica  y particularmente la especie humana, debido a que se disminuyen los riesgos, vulnerabilidades y peligros  para su  desarrollo humano transgeneracional y se acrecientan su seguridad y resiliencia al satisfacer los derechos naturales vitales, que son los que mantienen las funciones orgánicas y cognoscitivas (respiración, hidratación, alimentación y nutrición, calefacción/abrigo, percepción, observación, conocimientos/saber,  protección, locomoción, habitación, procreación, comunicación  y otros)  y esenciales que son necesarias para la convivencia humana (apego, afecto, justicia, libertad, paz,  tranquilidad, orden, solidaridad, equidad, legitimidad y otros). </a:t>
            </a:r>
          </a:p>
          <a:p>
            <a:pPr algn="just">
              <a:buNone/>
            </a:pPr>
            <a:endParaRPr lang="es-MX" sz="1400" dirty="0" smtClean="0">
              <a:latin typeface="Times New Roman" pitchFamily="18" charset="0"/>
              <a:cs typeface="Times New Roman" pitchFamily="18" charset="0"/>
            </a:endParaRPr>
          </a:p>
          <a:p>
            <a:pPr algn="just"/>
            <a:r>
              <a:rPr lang="es-GT" sz="1400" dirty="0" smtClean="0">
                <a:latin typeface="Times New Roman" pitchFamily="18" charset="0"/>
                <a:cs typeface="Times New Roman" pitchFamily="18" charset="0"/>
              </a:rPr>
              <a:t>5. Por ello, la diversidad biológica, entre ella la especie humana, para sobrevivir, evolucionar, prosperar  y pervivir tiene el derecho natural de satisfacer sus funciones vitales  en una ambiente sano, seguro, equilibrado y dinámico donde exista la mayor cantidad de bienes naturales de óptima calidad  como son el aire y viento,  agua en cualquiera de sus estados, suelos, biodiversidad biológica en cualquiera de sus formas y expresiones,  energía en sus diversas transformaciones, materiales incluyendo metales, hidrocarburos y otros, así como montañas, valles, ríos y lagos y otros humedales, playas, mares y océanos. </a:t>
            </a:r>
          </a:p>
          <a:p>
            <a:pPr algn="just"/>
            <a:endParaRPr lang="es-GT" sz="1400" dirty="0">
              <a:latin typeface="Times New Roman" pitchFamily="18" charset="0"/>
              <a:cs typeface="Times New Roman" pitchFamily="18" charset="0"/>
            </a:endParaRPr>
          </a:p>
          <a:p>
            <a:pPr algn="just"/>
            <a:r>
              <a:rPr lang="es-GT" sz="1400" dirty="0" smtClean="0">
                <a:latin typeface="Times New Roman" pitchFamily="18" charset="0"/>
                <a:cs typeface="Times New Roman" pitchFamily="18" charset="0"/>
              </a:rPr>
              <a:t>No disponer del derecho a un ambiente sano, seguro, equilibrado y dinámico con estas características y deteriorarlo por acción u omisión humana, es atentar contra la Vida, la evolución y selección natural y en términos religiosos contra los Bienes Naturales  y servicios ecosistémicos  de la Creación.  La  relación entre  este derecho natural de la biodiversidad,  incluyendo a los derechos de la Humanidad es evidente y la base para un modelo de desarrollo transgeneracional que implica por definición que sea sano, seguro, equilibrado y dinámico para garantizarle a las generaciones presentes y futuras una calidad ambiental creciente, mejores niveles y calidades de Vida y prosperidad, así como un crecimiento  económico apropiado. Sin embargo, como una dimensión intrínseca en todos estos procesos, esta la adaptación multifinalitaria que es  una condición sine qua non que para nuestra existencia. </a:t>
            </a:r>
          </a:p>
          <a:p>
            <a:pPr algn="just"/>
            <a:endParaRPr lang="es-GT" sz="1400" dirty="0">
              <a:latin typeface="Times New Roman" pitchFamily="18" charset="0"/>
              <a:cs typeface="Times New Roman" pitchFamily="18" charset="0"/>
            </a:endParaRPr>
          </a:p>
          <a:p>
            <a:pPr algn="just">
              <a:buNone/>
            </a:pPr>
            <a:r>
              <a:rPr lang="es-GT" sz="900" dirty="0" smtClean="0">
                <a:latin typeface="Times New Roman" pitchFamily="18" charset="0"/>
                <a:cs typeface="Times New Roman" pitchFamily="18" charset="0"/>
              </a:rPr>
              <a:t>	(Fuentes: </a:t>
            </a:r>
            <a:r>
              <a:rPr lang="es-MX" sz="900" dirty="0" smtClean="0">
                <a:latin typeface="Times New Roman" pitchFamily="18" charset="0"/>
                <a:cs typeface="Times New Roman" pitchFamily="18" charset="0"/>
              </a:rPr>
              <a:t> </a:t>
            </a:r>
            <a:r>
              <a:rPr lang="es-MX" sz="900" u="sng" dirty="0" smtClean="0">
                <a:latin typeface="Times New Roman" pitchFamily="18" charset="0"/>
                <a:cs typeface="Times New Roman" pitchFamily="18" charset="0"/>
                <a:hlinkClick r:id="rId2"/>
              </a:rPr>
              <a:t>Sonda </a:t>
            </a:r>
            <a:r>
              <a:rPr lang="es-MX" sz="900" u="sng" dirty="0" err="1" smtClean="0">
                <a:latin typeface="Times New Roman" pitchFamily="18" charset="0"/>
                <a:cs typeface="Times New Roman" pitchFamily="18" charset="0"/>
                <a:hlinkClick r:id="rId2"/>
              </a:rPr>
              <a:t>Dawn</a:t>
            </a:r>
            <a:r>
              <a:rPr lang="es-MX" sz="900" u="sng" dirty="0" smtClean="0">
                <a:latin typeface="Times New Roman" pitchFamily="18" charset="0"/>
                <a:cs typeface="Times New Roman" pitchFamily="18" charset="0"/>
                <a:hlinkClick r:id="rId2"/>
              </a:rPr>
              <a:t> Escudriña  Misterios del Sistema Solar</a:t>
            </a:r>
            <a:r>
              <a:rPr lang="es-MX" sz="900" dirty="0" smtClean="0">
                <a:latin typeface="Times New Roman" pitchFamily="18" charset="0"/>
                <a:cs typeface="Times New Roman" pitchFamily="18" charset="0"/>
              </a:rPr>
              <a:t>. </a:t>
            </a:r>
            <a:r>
              <a:rPr lang="en-US" sz="900" u="sng" dirty="0" smtClean="0">
                <a:latin typeface="Times New Roman" pitchFamily="18" charset="0"/>
                <a:cs typeface="Times New Roman" pitchFamily="18" charset="0"/>
                <a:hlinkClick r:id="rId3" tooltip="Deutsche Welle"/>
              </a:rPr>
              <a:t>Deutsche Welle</a:t>
            </a:r>
            <a:r>
              <a:rPr lang="en-US" sz="900" dirty="0" smtClean="0">
                <a:latin typeface="Times New Roman" pitchFamily="18" charset="0"/>
                <a:cs typeface="Times New Roman" pitchFamily="18" charset="0"/>
              </a:rPr>
              <a:t>27.09.2007 (2007) y </a:t>
            </a:r>
            <a:r>
              <a:rPr lang="en-US" sz="900" u="sng" dirty="0" err="1" smtClean="0">
                <a:latin typeface="Times New Roman" pitchFamily="18" charset="0"/>
                <a:cs typeface="Times New Roman" pitchFamily="18" charset="0"/>
                <a:hlinkClick r:id="rId4" tooltip="Richard Fortey (aún no redactado)"/>
              </a:rPr>
              <a:t>Fortey</a:t>
            </a:r>
            <a:r>
              <a:rPr lang="en-US" sz="900" u="sng" dirty="0" smtClean="0">
                <a:latin typeface="Times New Roman" pitchFamily="18" charset="0"/>
                <a:cs typeface="Times New Roman" pitchFamily="18" charset="0"/>
                <a:hlinkClick r:id="rId4" tooltip="Richard Fortey (aún no redactado)"/>
              </a:rPr>
              <a:t>, Richard</a:t>
            </a:r>
            <a:r>
              <a:rPr lang="en-US" sz="900" dirty="0" smtClean="0">
                <a:latin typeface="Times New Roman" pitchFamily="18" charset="0"/>
                <a:cs typeface="Times New Roman" pitchFamily="18" charset="0"/>
              </a:rPr>
              <a:t> (</a:t>
            </a:r>
            <a:r>
              <a:rPr lang="en-US" sz="900" dirty="0" err="1" smtClean="0">
                <a:latin typeface="Times New Roman" pitchFamily="18" charset="0"/>
                <a:cs typeface="Times New Roman" pitchFamily="18" charset="0"/>
              </a:rPr>
              <a:t>Septiembre</a:t>
            </a:r>
            <a:r>
              <a:rPr lang="en-US" sz="900" dirty="0" smtClean="0">
                <a:latin typeface="Times New Roman" pitchFamily="18" charset="0"/>
                <a:cs typeface="Times New Roman" pitchFamily="18" charset="0"/>
              </a:rPr>
              <a:t> de 1999). «Dust to Life». Life: A Natural History of the First Four Billion Years of Life on Earth. </a:t>
            </a:r>
            <a:r>
              <a:rPr lang="es-MX" sz="900" dirty="0" smtClean="0">
                <a:latin typeface="Times New Roman" pitchFamily="18" charset="0"/>
                <a:cs typeface="Times New Roman" pitchFamily="18" charset="0"/>
              </a:rPr>
              <a:t>New York: </a:t>
            </a:r>
            <a:r>
              <a:rPr lang="es-MX" sz="900" dirty="0" err="1" smtClean="0">
                <a:latin typeface="Times New Roman" pitchFamily="18" charset="0"/>
                <a:cs typeface="Times New Roman" pitchFamily="18" charset="0"/>
              </a:rPr>
              <a:t>Vintage</a:t>
            </a:r>
            <a:r>
              <a:rPr lang="es-MX" sz="900" dirty="0" smtClean="0">
                <a:latin typeface="Times New Roman" pitchFamily="18" charset="0"/>
                <a:cs typeface="Times New Roman" pitchFamily="18" charset="0"/>
              </a:rPr>
              <a:t> </a:t>
            </a:r>
            <a:r>
              <a:rPr lang="es-MX" sz="900" dirty="0" err="1" smtClean="0">
                <a:latin typeface="Times New Roman" pitchFamily="18" charset="0"/>
                <a:cs typeface="Times New Roman" pitchFamily="18" charset="0"/>
              </a:rPr>
              <a:t>Books</a:t>
            </a:r>
            <a:r>
              <a:rPr lang="es-MX" sz="900" dirty="0" smtClean="0">
                <a:latin typeface="Times New Roman" pitchFamily="18" charset="0"/>
                <a:cs typeface="Times New Roman" pitchFamily="18" charset="0"/>
              </a:rPr>
              <a:t>. 1997).</a:t>
            </a:r>
            <a:r>
              <a:rPr lang="es-GT" sz="900" dirty="0" smtClean="0">
                <a:latin typeface="Times New Roman" pitchFamily="18" charset="0"/>
                <a:cs typeface="Times New Roman" pitchFamily="18" charset="0"/>
              </a:rPr>
              <a:t> (</a:t>
            </a:r>
            <a:r>
              <a:rPr lang="es-MX" sz="900" u="sng" dirty="0" smtClean="0">
                <a:latin typeface="Times New Roman" pitchFamily="18" charset="0"/>
                <a:cs typeface="Times New Roman" pitchFamily="18" charset="0"/>
              </a:rPr>
              <a:t>h</a:t>
            </a:r>
            <a:r>
              <a:rPr lang="es-GT" sz="900" u="sng" dirty="0" err="1" smtClean="0">
                <a:latin typeface="Times New Roman" pitchFamily="18" charset="0"/>
                <a:cs typeface="Times New Roman" pitchFamily="18" charset="0"/>
              </a:rPr>
              <a:t>ttp</a:t>
            </a:r>
            <a:r>
              <a:rPr lang="es-GT" sz="900" u="sng" dirty="0" smtClean="0">
                <a:latin typeface="Times New Roman" pitchFamily="18" charset="0"/>
                <a:cs typeface="Times New Roman" pitchFamily="18" charset="0"/>
              </a:rPr>
              <a:t>:// www.ieselpiles.es/ </a:t>
            </a:r>
            <a:r>
              <a:rPr lang="es-GT" sz="900" u="sng" dirty="0" err="1" smtClean="0">
                <a:latin typeface="Times New Roman" pitchFamily="18" charset="0"/>
                <a:cs typeface="Times New Roman" pitchFamily="18" charset="0"/>
              </a:rPr>
              <a:t>attachm</a:t>
            </a:r>
            <a:r>
              <a:rPr lang="es-GT" sz="900" u="sng" dirty="0" smtClean="0">
                <a:latin typeface="Times New Roman" pitchFamily="18" charset="0"/>
                <a:cs typeface="Times New Roman" pitchFamily="18" charset="0"/>
              </a:rPr>
              <a:t> </a:t>
            </a:r>
            <a:r>
              <a:rPr lang="es-GT" sz="900" u="sng" dirty="0" err="1" smtClean="0">
                <a:latin typeface="Times New Roman" pitchFamily="18" charset="0"/>
                <a:cs typeface="Times New Roman" pitchFamily="18" charset="0"/>
              </a:rPr>
              <a:t>ents</a:t>
            </a:r>
            <a:r>
              <a:rPr lang="es-GT" sz="900" u="sng" dirty="0" smtClean="0">
                <a:latin typeface="Times New Roman" pitchFamily="18" charset="0"/>
                <a:cs typeface="Times New Roman" pitchFamily="18" charset="0"/>
              </a:rPr>
              <a:t>/224</a:t>
            </a:r>
            <a:r>
              <a:rPr lang="es-MX" sz="900" dirty="0" smtClean="0">
                <a:latin typeface="Times New Roman" pitchFamily="18" charset="0"/>
                <a:cs typeface="Times New Roman" pitchFamily="18" charset="0"/>
              </a:rPr>
              <a:t> </a:t>
            </a:r>
            <a:r>
              <a:rPr lang="es-GT" sz="900" dirty="0" smtClean="0">
                <a:latin typeface="Times New Roman" pitchFamily="18" charset="0"/>
                <a:cs typeface="Times New Roman" pitchFamily="18" charset="0"/>
              </a:rPr>
              <a:t>_EVOLUCION% 20HU </a:t>
            </a:r>
            <a:r>
              <a:rPr lang="es-GT" sz="900" dirty="0" err="1" smtClean="0">
                <a:latin typeface="Times New Roman" pitchFamily="18" charset="0"/>
                <a:cs typeface="Times New Roman" pitchFamily="18" charset="0"/>
              </a:rPr>
              <a:t>MANA.pd</a:t>
            </a:r>
            <a:r>
              <a:rPr lang="es-GT" sz="900" dirty="0" smtClean="0">
                <a:latin typeface="Times New Roman" pitchFamily="18" charset="0"/>
                <a:cs typeface="Times New Roman" pitchFamily="18" charset="0"/>
              </a:rPr>
              <a:t>) (</a:t>
            </a:r>
            <a:r>
              <a:rPr lang="es-MX" sz="900" u="sng" dirty="0" smtClean="0">
                <a:latin typeface="Times New Roman" pitchFamily="18" charset="0"/>
                <a:cs typeface="Times New Roman" pitchFamily="18" charset="0"/>
              </a:rPr>
              <a:t>h</a:t>
            </a:r>
            <a:r>
              <a:rPr lang="es-GT" sz="900" u="sng" dirty="0" err="1" smtClean="0">
                <a:latin typeface="Times New Roman" pitchFamily="18" charset="0"/>
                <a:cs typeface="Times New Roman" pitchFamily="18" charset="0"/>
              </a:rPr>
              <a:t>ttp</a:t>
            </a:r>
            <a:r>
              <a:rPr lang="es-GT" sz="900" u="sng" dirty="0" smtClean="0">
                <a:latin typeface="Times New Roman" pitchFamily="18" charset="0"/>
                <a:cs typeface="Times New Roman" pitchFamily="18" charset="0"/>
              </a:rPr>
              <a:t>:// www.ieselpiles.es/ </a:t>
            </a:r>
            <a:r>
              <a:rPr lang="es-GT" sz="900" u="sng" dirty="0" err="1" smtClean="0">
                <a:latin typeface="Times New Roman" pitchFamily="18" charset="0"/>
                <a:cs typeface="Times New Roman" pitchFamily="18" charset="0"/>
              </a:rPr>
              <a:t>attachm</a:t>
            </a:r>
            <a:r>
              <a:rPr lang="es-GT" sz="900" u="sng" dirty="0" smtClean="0">
                <a:latin typeface="Times New Roman" pitchFamily="18" charset="0"/>
                <a:cs typeface="Times New Roman" pitchFamily="18" charset="0"/>
              </a:rPr>
              <a:t> </a:t>
            </a:r>
            <a:r>
              <a:rPr lang="es-GT" sz="900" u="sng" dirty="0" err="1" smtClean="0">
                <a:latin typeface="Times New Roman" pitchFamily="18" charset="0"/>
                <a:cs typeface="Times New Roman" pitchFamily="18" charset="0"/>
              </a:rPr>
              <a:t>ents</a:t>
            </a:r>
            <a:r>
              <a:rPr lang="es-GT" sz="900" u="sng" dirty="0" smtClean="0">
                <a:latin typeface="Times New Roman" pitchFamily="18" charset="0"/>
                <a:cs typeface="Times New Roman" pitchFamily="18" charset="0"/>
              </a:rPr>
              <a:t>/224</a:t>
            </a:r>
            <a:r>
              <a:rPr lang="es-MX" sz="900" dirty="0" smtClean="0">
                <a:latin typeface="Times New Roman" pitchFamily="18" charset="0"/>
                <a:cs typeface="Times New Roman" pitchFamily="18" charset="0"/>
              </a:rPr>
              <a:t> </a:t>
            </a:r>
            <a:r>
              <a:rPr lang="es-GT" sz="900" dirty="0" smtClean="0">
                <a:latin typeface="Times New Roman" pitchFamily="18" charset="0"/>
                <a:cs typeface="Times New Roman" pitchFamily="18" charset="0"/>
              </a:rPr>
              <a:t>_EVOLUCION% 20HU </a:t>
            </a:r>
            <a:r>
              <a:rPr lang="es-GT" sz="900" dirty="0" err="1" smtClean="0">
                <a:latin typeface="Times New Roman" pitchFamily="18" charset="0"/>
                <a:cs typeface="Times New Roman" pitchFamily="18" charset="0"/>
              </a:rPr>
              <a:t>MANA.pd</a:t>
            </a:r>
            <a:r>
              <a:rPr lang="es-GT" sz="900" u="sng" dirty="0" smtClean="0">
                <a:latin typeface="Times New Roman" pitchFamily="18" charset="0"/>
                <a:cs typeface="Times New Roman" pitchFamily="18" charset="0"/>
              </a:rPr>
              <a:t> http://listas.20min utos</a:t>
            </a:r>
            <a:r>
              <a:rPr lang="es-GT" sz="900" dirty="0" smtClean="0">
                <a:latin typeface="Times New Roman" pitchFamily="18" charset="0"/>
                <a:cs typeface="Times New Roman" pitchFamily="18" charset="0"/>
              </a:rPr>
              <a:t>.es/lista/las-seis-extinciones-masivas-en-nuestro-planeta-la-sexta-</a:t>
            </a:r>
            <a:r>
              <a:rPr lang="es-GT" sz="900" dirty="0" err="1" smtClean="0">
                <a:latin typeface="Times New Roman" pitchFamily="18" charset="0"/>
                <a:cs typeface="Times New Roman" pitchFamily="18" charset="0"/>
              </a:rPr>
              <a:t>extinci</a:t>
            </a:r>
            <a:r>
              <a:rPr lang="es-GT" sz="900" dirty="0" smtClean="0">
                <a:latin typeface="Times New Roman" pitchFamily="18" charset="0"/>
                <a:cs typeface="Times New Roman" pitchFamily="18" charset="0"/>
              </a:rPr>
              <a:t> on-ha-comenzado-183623/). </a:t>
            </a:r>
            <a:r>
              <a:rPr lang="es-GT" sz="900" u="sng" dirty="0" smtClean="0">
                <a:latin typeface="Times New Roman" pitchFamily="18" charset="0"/>
                <a:cs typeface="Times New Roman" pitchFamily="18" charset="0"/>
              </a:rPr>
              <a:t>http://es.wikipe dia</a:t>
            </a:r>
            <a:r>
              <a:rPr lang="es-GT" sz="900" dirty="0" smtClean="0">
                <a:latin typeface="Times New Roman" pitchFamily="18" charset="0"/>
                <a:cs typeface="Times New Roman" pitchFamily="18" charset="0"/>
              </a:rPr>
              <a:t>.org/wiki /Bio diversidad) </a:t>
            </a:r>
          </a:p>
          <a:p>
            <a:pPr algn="just"/>
            <a:endParaRPr lang="es-GT" sz="900" dirty="0">
              <a:latin typeface="Times New Roman" pitchFamily="18" charset="0"/>
              <a:cs typeface="Times New Roman" pitchFamily="18" charset="0"/>
            </a:endParaRPr>
          </a:p>
          <a:p>
            <a:pPr algn="just"/>
            <a:r>
              <a:rPr lang="es-GT" sz="900" dirty="0" smtClean="0">
                <a:latin typeface="Times New Roman" pitchFamily="18" charset="0"/>
                <a:cs typeface="Times New Roman" pitchFamily="18" charset="0"/>
              </a:rPr>
              <a:t>laff02032015</a:t>
            </a:r>
            <a:endParaRPr lang="es-MX" sz="900" dirty="0" smtClean="0">
              <a:latin typeface="Times New Roman" pitchFamily="18" charset="0"/>
              <a:cs typeface="Times New Roman" pitchFamily="18" charset="0"/>
            </a:endParaRPr>
          </a:p>
          <a:p>
            <a:endParaRPr lang="es-MX" sz="900" dirty="0" smtClean="0">
              <a:latin typeface="Times New Roman" pitchFamily="18" charset="0"/>
              <a:cs typeface="Times New Roman" pitchFamily="18" charset="0"/>
            </a:endParaRPr>
          </a:p>
          <a:p>
            <a:endParaRPr lang="es-MX" sz="1400" dirty="0" smtClean="0">
              <a:latin typeface="Times New Roman" pitchFamily="18" charset="0"/>
              <a:cs typeface="Times New Roman" pitchFamily="18" charset="0"/>
            </a:endParaRPr>
          </a:p>
          <a:p>
            <a:endParaRPr lang="es-MX" sz="1400" dirty="0">
              <a:latin typeface="Times New Roman" pitchFamily="18" charset="0"/>
              <a:cs typeface="Times New Roman" pitchFamily="18" charset="0"/>
            </a:endParaRPr>
          </a:p>
        </p:txBody>
      </p:sp>
      <p:sp>
        <p:nvSpPr>
          <p:cNvPr id="4" name="3 CuadroTexto"/>
          <p:cNvSpPr txBox="1"/>
          <p:nvPr/>
        </p:nvSpPr>
        <p:spPr>
          <a:xfrm>
            <a:off x="1475656" y="6309320"/>
            <a:ext cx="6912768" cy="400110"/>
          </a:xfrm>
          <a:prstGeom prst="rect">
            <a:avLst/>
          </a:prstGeom>
          <a:noFill/>
        </p:spPr>
        <p:txBody>
          <a:bodyPr wrap="square" rtlCol="0">
            <a:spAutoFit/>
          </a:bodyPr>
          <a:lstStyle/>
          <a:p>
            <a:r>
              <a:rPr lang="es-MX" sz="1000" dirty="0" smtClean="0">
                <a:solidFill>
                  <a:srgbClr val="FF0000"/>
                </a:solidFill>
              </a:rPr>
              <a:t>En este momento la ciencia no deja ninguna opción para la inacción” </a:t>
            </a:r>
            <a:r>
              <a:rPr lang="es-MX" sz="1000" dirty="0" err="1" smtClean="0">
                <a:solidFill>
                  <a:srgbClr val="FF0000"/>
                </a:solidFill>
              </a:rPr>
              <a:t>Rajendra</a:t>
            </a:r>
            <a:r>
              <a:rPr lang="es-MX" sz="1000" dirty="0" smtClean="0">
                <a:solidFill>
                  <a:srgbClr val="FF0000"/>
                </a:solidFill>
              </a:rPr>
              <a:t> </a:t>
            </a:r>
            <a:r>
              <a:rPr lang="es-MX" sz="1000" dirty="0" err="1" smtClean="0">
                <a:solidFill>
                  <a:srgbClr val="FF0000"/>
                </a:solidFill>
              </a:rPr>
              <a:t>Pachauri</a:t>
            </a:r>
            <a:r>
              <a:rPr lang="es-MX" sz="1000" dirty="0" smtClean="0">
                <a:solidFill>
                  <a:srgbClr val="FF0000"/>
                </a:solidFill>
              </a:rPr>
              <a:t>, presidente del IPCC (Panel Intergubernamental de expertos sobre el Cambio Climático de la ONU). </a:t>
            </a:r>
            <a:endParaRPr lang="es-MX" sz="1000"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260648"/>
            <a:ext cx="8712968" cy="6192688"/>
          </a:xfrm>
        </p:spPr>
        <p:txBody>
          <a:bodyPr>
            <a:normAutofit fontScale="25000" lnSpcReduction="20000"/>
          </a:bodyPr>
          <a:lstStyle/>
          <a:p>
            <a:pPr>
              <a:buNone/>
            </a:pPr>
            <a:r>
              <a:rPr lang="es-MX" sz="6400" b="1" dirty="0" smtClean="0">
                <a:latin typeface="Times New Roman" pitchFamily="18" charset="0"/>
                <a:cs typeface="Times New Roman" pitchFamily="18" charset="0"/>
              </a:rPr>
              <a:t>	C</a:t>
            </a:r>
            <a:r>
              <a:rPr lang="es-MX" sz="6400" b="1" dirty="0">
                <a:latin typeface="Times New Roman" pitchFamily="18" charset="0"/>
                <a:cs typeface="Times New Roman" pitchFamily="18" charset="0"/>
              </a:rPr>
              <a:t>. Calentamiento Global e Impactos, Efectos, Pérdidas y  Daños del CCR y la VCA</a:t>
            </a:r>
            <a:r>
              <a:rPr lang="es-MX" sz="6400" b="1" dirty="0" smtClean="0">
                <a:latin typeface="Times New Roman" pitchFamily="18" charset="0"/>
                <a:cs typeface="Times New Roman" pitchFamily="18" charset="0"/>
              </a:rPr>
              <a:t>.</a:t>
            </a:r>
          </a:p>
          <a:p>
            <a:pPr>
              <a:buNone/>
            </a:pPr>
            <a:endParaRPr lang="es-MX" sz="6400" dirty="0">
              <a:latin typeface="Times New Roman" pitchFamily="18" charset="0"/>
              <a:cs typeface="Times New Roman" pitchFamily="18" charset="0"/>
            </a:endParaRPr>
          </a:p>
          <a:p>
            <a:pPr algn="just"/>
            <a:r>
              <a:rPr lang="es-MX" sz="5600" dirty="0">
                <a:latin typeface="Times New Roman" pitchFamily="18" charset="0"/>
                <a:cs typeface="Times New Roman" pitchFamily="18" charset="0"/>
              </a:rPr>
              <a:t>1. El uso indiscriminado de combustibles fósiles en los parques industriales y automotor </a:t>
            </a:r>
            <a:r>
              <a:rPr lang="es-MX" sz="5600" dirty="0" smtClean="0">
                <a:latin typeface="Times New Roman" pitchFamily="18" charset="0"/>
                <a:cs typeface="Times New Roman" pitchFamily="18" charset="0"/>
              </a:rPr>
              <a:t>desde la </a:t>
            </a:r>
            <a:r>
              <a:rPr lang="es-MX" sz="5600" dirty="0">
                <a:latin typeface="Times New Roman" pitchFamily="18" charset="0"/>
                <a:cs typeface="Times New Roman" pitchFamily="18" charset="0"/>
              </a:rPr>
              <a:t>Revolución Industrial; los cambios </a:t>
            </a:r>
            <a:r>
              <a:rPr lang="es-MX" sz="5600" dirty="0" smtClean="0">
                <a:latin typeface="Times New Roman" pitchFamily="18" charset="0"/>
                <a:cs typeface="Times New Roman" pitchFamily="18" charset="0"/>
              </a:rPr>
              <a:t>de </a:t>
            </a:r>
            <a:r>
              <a:rPr lang="es-MX" sz="5600" dirty="0">
                <a:latin typeface="Times New Roman" pitchFamily="18" charset="0"/>
                <a:cs typeface="Times New Roman" pitchFamily="18" charset="0"/>
              </a:rPr>
              <a:t>usos de la </a:t>
            </a:r>
            <a:r>
              <a:rPr lang="es-MX" sz="5600" dirty="0" smtClean="0">
                <a:latin typeface="Times New Roman" pitchFamily="18" charset="0"/>
                <a:cs typeface="Times New Roman" pitchFamily="18" charset="0"/>
              </a:rPr>
              <a:t>tierra; la </a:t>
            </a:r>
            <a:r>
              <a:rPr lang="es-MX" sz="5600" dirty="0">
                <a:latin typeface="Times New Roman" pitchFamily="18" charset="0"/>
                <a:cs typeface="Times New Roman" pitchFamily="18" charset="0"/>
              </a:rPr>
              <a:t>deforestación, incendios forestales, quemas y destrucción de la diversidad y la pérdida de productividad y resiliencia de los bienes naturales y ecosistemas y sus servicios y, principalmente la cultura del consumismo, el derroche y el </a:t>
            </a:r>
            <a:r>
              <a:rPr lang="es-MX" sz="5600" dirty="0" smtClean="0">
                <a:latin typeface="Times New Roman" pitchFamily="18" charset="0"/>
                <a:cs typeface="Times New Roman" pitchFamily="18" charset="0"/>
              </a:rPr>
              <a:t>descarte,  </a:t>
            </a:r>
            <a:r>
              <a:rPr lang="es-MX" sz="5600" dirty="0">
                <a:latin typeface="Times New Roman" pitchFamily="18" charset="0"/>
                <a:cs typeface="Times New Roman" pitchFamily="18" charset="0"/>
              </a:rPr>
              <a:t>ha carbonizado y calentado los sistemas climáticos, terrestres y marinos del Planeta Tierra, ocasionando el CCR y la VCA</a:t>
            </a:r>
            <a:r>
              <a:rPr lang="es-MX" sz="5600" dirty="0" smtClean="0">
                <a:latin typeface="Times New Roman" pitchFamily="18" charset="0"/>
                <a:cs typeface="Times New Roman" pitchFamily="18" charset="0"/>
              </a:rPr>
              <a:t>.</a:t>
            </a:r>
          </a:p>
          <a:p>
            <a:pPr algn="just">
              <a:buNone/>
            </a:pPr>
            <a:r>
              <a:rPr lang="es-MX" sz="5600" dirty="0" smtClean="0">
                <a:latin typeface="Times New Roman" pitchFamily="18" charset="0"/>
                <a:cs typeface="Times New Roman" pitchFamily="18" charset="0"/>
              </a:rPr>
              <a:t> </a:t>
            </a:r>
            <a:endParaRPr lang="es-MX" sz="5600" dirty="0">
              <a:latin typeface="Times New Roman" pitchFamily="18" charset="0"/>
              <a:cs typeface="Times New Roman" pitchFamily="18" charset="0"/>
            </a:endParaRPr>
          </a:p>
          <a:p>
            <a:pPr algn="just"/>
            <a:r>
              <a:rPr lang="es-MX" sz="5600" dirty="0">
                <a:latin typeface="Times New Roman" pitchFamily="18" charset="0"/>
                <a:cs typeface="Times New Roman" pitchFamily="18" charset="0"/>
              </a:rPr>
              <a:t>2. Los impactos, efectos, pérdidas y daños producidos por el CCR y la VCA exponen y ponen en peligro  las seguridades humana, socioambiental y territorial en Guatemala, así como </a:t>
            </a:r>
            <a:r>
              <a:rPr lang="es-MX" sz="5600" dirty="0" smtClean="0">
                <a:latin typeface="Times New Roman" pitchFamily="18" charset="0"/>
                <a:cs typeface="Times New Roman" pitchFamily="18" charset="0"/>
              </a:rPr>
              <a:t>sus patrimonios </a:t>
            </a:r>
            <a:r>
              <a:rPr lang="es-MX" sz="5600" dirty="0">
                <a:latin typeface="Times New Roman" pitchFamily="18" charset="0"/>
                <a:cs typeface="Times New Roman" pitchFamily="18" charset="0"/>
              </a:rPr>
              <a:t>natural, cultural y </a:t>
            </a:r>
            <a:r>
              <a:rPr lang="es-MX" sz="5600" dirty="0" smtClean="0">
                <a:latin typeface="Times New Roman" pitchFamily="18" charset="0"/>
                <a:cs typeface="Times New Roman" pitchFamily="18" charset="0"/>
              </a:rPr>
              <a:t>construido, y </a:t>
            </a:r>
            <a:r>
              <a:rPr lang="es-MX" sz="5600" dirty="0">
                <a:latin typeface="Times New Roman" pitchFamily="18" charset="0"/>
                <a:cs typeface="Times New Roman" pitchFamily="18" charset="0"/>
              </a:rPr>
              <a:t>son crecientes y acumulativos. Afectan continúa y progresivamente las vulnerabilidades y riesgos a que están expuestos las seguridades y patrimonios mencionadas, principalmente la Vida y su </a:t>
            </a:r>
            <a:r>
              <a:rPr lang="es-MX" sz="5600" dirty="0" smtClean="0">
                <a:latin typeface="Times New Roman" pitchFamily="18" charset="0"/>
                <a:cs typeface="Times New Roman" pitchFamily="18" charset="0"/>
              </a:rPr>
              <a:t>diversidad y </a:t>
            </a:r>
            <a:r>
              <a:rPr lang="es-MX" sz="5600" dirty="0">
                <a:latin typeface="Times New Roman" pitchFamily="18" charset="0"/>
                <a:cs typeface="Times New Roman" pitchFamily="18" charset="0"/>
              </a:rPr>
              <a:t>sus poblaciones, así como también todos los sistemas y fenómenos naturales que son parte intrínseca del proceso de evolución natural</a:t>
            </a:r>
            <a:r>
              <a:rPr lang="es-MX" sz="5600" dirty="0" smtClean="0">
                <a:latin typeface="Times New Roman" pitchFamily="18" charset="0"/>
                <a:cs typeface="Times New Roman" pitchFamily="18" charset="0"/>
              </a:rPr>
              <a:t>.</a:t>
            </a:r>
          </a:p>
          <a:p>
            <a:pPr algn="just"/>
            <a:endParaRPr lang="es-MX" sz="5600" dirty="0">
              <a:latin typeface="Times New Roman" pitchFamily="18" charset="0"/>
              <a:cs typeface="Times New Roman" pitchFamily="18" charset="0"/>
            </a:endParaRPr>
          </a:p>
          <a:p>
            <a:pPr algn="just"/>
            <a:r>
              <a:rPr lang="es-MX" sz="5600" dirty="0" smtClean="0">
                <a:latin typeface="Times New Roman" pitchFamily="18" charset="0"/>
                <a:cs typeface="Times New Roman" pitchFamily="18" charset="0"/>
              </a:rPr>
              <a:t> </a:t>
            </a:r>
            <a:r>
              <a:rPr lang="es-MX" sz="5600" dirty="0">
                <a:latin typeface="Times New Roman" pitchFamily="18" charset="0"/>
                <a:cs typeface="Times New Roman" pitchFamily="18" charset="0"/>
              </a:rPr>
              <a:t>Los cambios climáticos derivados de pulsaciones y procesos naturales gravitacionales, geofísicos y químicos del Planeta Tierra, transforman el clima en un proceso natural y |mayoritariamente lento en tiempos geológicos y algunas veces rápidamente, cuando los fenómenos hidrometeorológicos, volcánicos y tectónicos liberan energía y materiales, súbitamente. Sin embargo el CCR y la VCA están transformando el clima en un período mucho más corto, que lleva aproximadamente 280 años y tiene causas </a:t>
            </a:r>
            <a:r>
              <a:rPr lang="es-MX" sz="5600" dirty="0" smtClean="0">
                <a:latin typeface="Times New Roman" pitchFamily="18" charset="0"/>
                <a:cs typeface="Times New Roman" pitchFamily="18" charset="0"/>
              </a:rPr>
              <a:t>antropogénicas.</a:t>
            </a:r>
          </a:p>
          <a:p>
            <a:pPr algn="just">
              <a:buNone/>
            </a:pPr>
            <a:endParaRPr lang="es-MX" sz="5600" dirty="0">
              <a:latin typeface="Times New Roman" pitchFamily="18" charset="0"/>
              <a:cs typeface="Times New Roman" pitchFamily="18" charset="0"/>
            </a:endParaRPr>
          </a:p>
          <a:p>
            <a:pPr algn="just"/>
            <a:r>
              <a:rPr lang="es-MX" sz="5600" dirty="0">
                <a:latin typeface="Times New Roman" pitchFamily="18" charset="0"/>
                <a:cs typeface="Times New Roman" pitchFamily="18" charset="0"/>
              </a:rPr>
              <a:t>3. La transformación rápida del clima crea principalmente impactos, efectos, pérdidas y daños  no solo en la atmósfera, los océanos y los continentes, desencadenando otros impactos, efectos pérdidas y daños  en los demás sistemas y fenómenos naturales, especialmente en los procesos hidrogeomorfológicos; en la estructura, producción y resiliencia de los ecosistemas y sus servicios; en los bienes naturales que satisfacen los derechos vitales naturales y esenciales de la biodiversidad (Vida) y particularmente en la estructura, organización de las sociedades y comunidades</a:t>
            </a:r>
            <a:r>
              <a:rPr lang="es-MX" sz="5600" dirty="0" smtClean="0">
                <a:latin typeface="Times New Roman" pitchFamily="18" charset="0"/>
                <a:cs typeface="Times New Roman" pitchFamily="18" charset="0"/>
              </a:rPr>
              <a:t>.</a:t>
            </a:r>
          </a:p>
          <a:p>
            <a:pPr algn="just"/>
            <a:endParaRPr lang="es-MX" sz="5600" dirty="0">
              <a:latin typeface="Times New Roman" pitchFamily="18" charset="0"/>
              <a:cs typeface="Times New Roman" pitchFamily="18" charset="0"/>
            </a:endParaRPr>
          </a:p>
          <a:p>
            <a:pPr algn="just"/>
            <a:r>
              <a:rPr lang="es-MX" sz="5600" dirty="0" smtClean="0">
                <a:latin typeface="Times New Roman" pitchFamily="18" charset="0"/>
                <a:cs typeface="Times New Roman" pitchFamily="18" charset="0"/>
              </a:rPr>
              <a:t>Estos </a:t>
            </a:r>
            <a:r>
              <a:rPr lang="es-MX" sz="5600" dirty="0">
                <a:latin typeface="Times New Roman" pitchFamily="18" charset="0"/>
                <a:cs typeface="Times New Roman" pitchFamily="18" charset="0"/>
              </a:rPr>
              <a:t>impactos y efectos se magnifican, multiplican e intensifican más en las poblaciones y cuencas hidrográficas crecientemente vulnerables, expuestas a mayores riesgos y peligros y que tienen que adaptarse multifinalitariamente y obligadamente a las “nuevas circunstancias y condiciones” creadas para reducir las vulnerabilidades, los riesgos, peligros, pérdidas y daños</a:t>
            </a:r>
            <a:r>
              <a:rPr lang="es-MX" sz="5600" dirty="0" smtClean="0">
                <a:latin typeface="Times New Roman" pitchFamily="18" charset="0"/>
                <a:cs typeface="Times New Roman" pitchFamily="18" charset="0"/>
              </a:rPr>
              <a:t>.</a:t>
            </a:r>
          </a:p>
          <a:p>
            <a:pPr algn="just"/>
            <a:endParaRPr lang="es-GT" dirty="0">
              <a:latin typeface="Times New Roman" pitchFamily="18" charset="0"/>
              <a:cs typeface="Times New Roman" pitchFamily="18" charset="0"/>
            </a:endParaRPr>
          </a:p>
          <a:p>
            <a:pPr algn="just"/>
            <a:r>
              <a:rPr lang="es-GT" dirty="0" smtClean="0">
                <a:latin typeface="Times New Roman" pitchFamily="18" charset="0"/>
                <a:cs typeface="Times New Roman" pitchFamily="18" charset="0"/>
              </a:rPr>
              <a:t>laff02032015</a:t>
            </a:r>
            <a:endParaRPr lang="es-MX" dirty="0" smtClean="0">
              <a:latin typeface="Times New Roman" pitchFamily="18" charset="0"/>
              <a:cs typeface="Times New Roman" pitchFamily="18" charset="0"/>
            </a:endParaRPr>
          </a:p>
          <a:p>
            <a:pPr algn="just"/>
            <a:endParaRPr lang="es-MX" sz="5600" dirty="0">
              <a:latin typeface="Times New Roman" pitchFamily="18" charset="0"/>
              <a:cs typeface="Times New Roman" pitchFamily="18" charset="0"/>
            </a:endParaRPr>
          </a:p>
        </p:txBody>
      </p:sp>
      <p:sp>
        <p:nvSpPr>
          <p:cNvPr id="4" name="3 CuadroTexto"/>
          <p:cNvSpPr txBox="1"/>
          <p:nvPr/>
        </p:nvSpPr>
        <p:spPr>
          <a:xfrm>
            <a:off x="1331640" y="6309320"/>
            <a:ext cx="7344816" cy="600164"/>
          </a:xfrm>
          <a:prstGeom prst="rect">
            <a:avLst/>
          </a:prstGeom>
          <a:noFill/>
        </p:spPr>
        <p:txBody>
          <a:bodyPr wrap="square" rtlCol="0">
            <a:spAutoFit/>
          </a:bodyPr>
          <a:lstStyle/>
          <a:p>
            <a:r>
              <a:rPr lang="es-MX" sz="1100" dirty="0" smtClean="0">
                <a:solidFill>
                  <a:srgbClr val="FF0000"/>
                </a:solidFill>
              </a:rPr>
              <a:t>Un fracaso en evitar los efectos del cambio climático podría llevar el PIB mundial a ser hasta un 20 por ciento más bajo de lo que sería de otra forma, con un coste económico mayor que las pérdidas provocadas por las dos Guerras Mundiales y la Gran Depresión”. </a:t>
            </a:r>
            <a:r>
              <a:rPr lang="es-MX" sz="1100" i="1" dirty="0" smtClean="0">
                <a:solidFill>
                  <a:srgbClr val="FF0000"/>
                </a:solidFill>
              </a:rPr>
              <a:t>-Gordon Brown, primer ministro del Reino Unido.</a:t>
            </a:r>
            <a:endParaRPr lang="es-MX" sz="110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649491"/>
          </a:xfrm>
        </p:spPr>
        <p:txBody>
          <a:bodyPr>
            <a:normAutofit fontScale="92500" lnSpcReduction="20000"/>
          </a:bodyPr>
          <a:lstStyle/>
          <a:p>
            <a:pPr algn="just"/>
            <a:r>
              <a:rPr lang="es-MX" sz="1600" b="1" dirty="0" smtClean="0">
                <a:latin typeface="Times New Roman" pitchFamily="18" charset="0"/>
                <a:cs typeface="Times New Roman" pitchFamily="18" charset="0"/>
              </a:rPr>
              <a:t>C. Calentamiento Global e Impactos, Efectos, Pérdidas y  Daños del CCR y la VCA.</a:t>
            </a:r>
            <a:endParaRPr lang="es-MX" sz="1600" dirty="0" smtClean="0">
              <a:latin typeface="Times New Roman" pitchFamily="18" charset="0"/>
              <a:cs typeface="Times New Roman" pitchFamily="18" charset="0"/>
            </a:endParaRPr>
          </a:p>
          <a:p>
            <a:pPr algn="just"/>
            <a:endParaRPr lang="es-MX" sz="1600" dirty="0">
              <a:latin typeface="Times New Roman" pitchFamily="18" charset="0"/>
              <a:cs typeface="Times New Roman" pitchFamily="18" charset="0"/>
            </a:endParaRPr>
          </a:p>
          <a:p>
            <a:pPr algn="just"/>
            <a:r>
              <a:rPr lang="es-MX" sz="1600" dirty="0" smtClean="0">
                <a:latin typeface="Times New Roman" pitchFamily="18" charset="0"/>
                <a:cs typeface="Times New Roman" pitchFamily="18" charset="0"/>
              </a:rPr>
              <a:t>4. Por ello, es que el Panel Internacional sobre Cambio Climático (PICC) en su Primer Informe  de Evaluación  al definir, inicialmente, la adaptación como el: “Ajuste de los </a:t>
            </a:r>
            <a:r>
              <a:rPr lang="es-MX" sz="1600" i="1" dirty="0" smtClean="0">
                <a:latin typeface="Times New Roman" pitchFamily="18" charset="0"/>
                <a:cs typeface="Times New Roman" pitchFamily="18" charset="0"/>
              </a:rPr>
              <a:t>sistemas humanos </a:t>
            </a:r>
            <a:r>
              <a:rPr lang="es-MX" sz="1600" dirty="0" smtClean="0">
                <a:latin typeface="Times New Roman" pitchFamily="18" charset="0"/>
                <a:cs typeface="Times New Roman" pitchFamily="18" charset="0"/>
              </a:rPr>
              <a:t>o naturales frente a entornos nuevos o cambiantes. La adaptación al </a:t>
            </a:r>
            <a:r>
              <a:rPr lang="es-MX" sz="1600" i="1" dirty="0" smtClean="0">
                <a:latin typeface="Times New Roman" pitchFamily="18" charset="0"/>
                <a:cs typeface="Times New Roman" pitchFamily="18" charset="0"/>
              </a:rPr>
              <a:t>cambio climático </a:t>
            </a:r>
            <a:r>
              <a:rPr lang="es-MX" sz="1600" dirty="0" smtClean="0">
                <a:latin typeface="Times New Roman" pitchFamily="18" charset="0"/>
                <a:cs typeface="Times New Roman" pitchFamily="18" charset="0"/>
              </a:rPr>
              <a:t>se refiere a los ajustes en sistemas humanos o naturales como respuesta a </a:t>
            </a:r>
            <a:r>
              <a:rPr lang="es-MX" sz="1600" i="1" dirty="0" smtClean="0">
                <a:latin typeface="Times New Roman" pitchFamily="18" charset="0"/>
                <a:cs typeface="Times New Roman" pitchFamily="18" charset="0"/>
              </a:rPr>
              <a:t>estímulos </a:t>
            </a:r>
            <a:r>
              <a:rPr lang="es-MX" sz="1600" dirty="0" smtClean="0">
                <a:latin typeface="Times New Roman" pitchFamily="18" charset="0"/>
                <a:cs typeface="Times New Roman" pitchFamily="18" charset="0"/>
              </a:rPr>
              <a:t>climáticos proyectados o reales, o sus efectos, que pueden moderar el daño o aprovechar sus aspectos beneficiosos. Se pueden distinguir varios tipos de adaptación, entre ellas la preventiva y la reactiva, la pública y privada, o la autónoma y la planificada.”</a:t>
            </a:r>
          </a:p>
          <a:p>
            <a:pPr algn="just"/>
            <a:r>
              <a:rPr lang="es-MX" sz="1600" dirty="0" smtClean="0">
                <a:latin typeface="Times New Roman" pitchFamily="18" charset="0"/>
                <a:cs typeface="Times New Roman" pitchFamily="18" charset="0"/>
              </a:rPr>
              <a:t> </a:t>
            </a:r>
          </a:p>
          <a:p>
            <a:pPr algn="just"/>
            <a:r>
              <a:rPr lang="es-MX" sz="1600" dirty="0" smtClean="0">
                <a:latin typeface="Times New Roman" pitchFamily="18" charset="0"/>
                <a:cs typeface="Times New Roman" pitchFamily="18" charset="0"/>
              </a:rPr>
              <a:t>5. Con el mayor conocimiento y certeza sobre las causas, impactos,  efectos,  peligros, daños y pérdidas derivadas del CCR y la VCA sobre las seguridades mencionadas a nivel planetario, el PICC fue ajustando está definición en sus segundo, tercero y cuatro informes y en su Quinto Informe de Evaluación, lo define y simplifica como un </a:t>
            </a:r>
            <a:r>
              <a:rPr lang="es-MX" sz="1600" b="1" dirty="0" smtClean="0">
                <a:latin typeface="Times New Roman" pitchFamily="18" charset="0"/>
                <a:cs typeface="Times New Roman" pitchFamily="18" charset="0"/>
              </a:rPr>
              <a:t>“Proceso de ajuste al clima real o proyectado y sus efectos. En los sistemas humanos, la adaptación trata de moderar o evitar los daños o aprovechar las oportunidades beneficiosas. En algunos sistemas naturales, la intervención humana puede facilitar el ajuste al clima proyectado y a sus efectos.” </a:t>
            </a:r>
          </a:p>
          <a:p>
            <a:pPr algn="just"/>
            <a:endParaRPr lang="es-MX" sz="1600" dirty="0">
              <a:latin typeface="Times New Roman" pitchFamily="18" charset="0"/>
              <a:cs typeface="Times New Roman" pitchFamily="18" charset="0"/>
            </a:endParaRPr>
          </a:p>
          <a:p>
            <a:pPr algn="just"/>
            <a:r>
              <a:rPr lang="es-MX" sz="1600" dirty="0" smtClean="0">
                <a:latin typeface="Times New Roman" pitchFamily="18" charset="0"/>
                <a:cs typeface="Times New Roman" pitchFamily="18" charset="0"/>
              </a:rPr>
              <a:t>Lo importante del Quinto Informe es que promueve la oportunidades para que la adaptación sea multifinalitaria para facilitar que los sistemas naturales intervenidos o no tengan más resiliencia y productividad  ante el CCR y la VCA, como es el caso del café y té en las laderas de los volcanes, las curvas de nivel en todas las laderas húmedas y especialmente en la zonas semiáridas y la prevención de los incendios forestales y las quemas agroforestales, así como la erradicación de malezas benéficas en áreas de cultivo.</a:t>
            </a:r>
          </a:p>
          <a:p>
            <a:pPr algn="just"/>
            <a:endParaRPr lang="es-GT" sz="1600" dirty="0">
              <a:latin typeface="Times New Roman" pitchFamily="18" charset="0"/>
              <a:cs typeface="Times New Roman" pitchFamily="18" charset="0"/>
            </a:endParaRPr>
          </a:p>
          <a:p>
            <a:pPr algn="just"/>
            <a:r>
              <a:rPr lang="es-MX" sz="1200" dirty="0" smtClean="0">
                <a:solidFill>
                  <a:srgbClr val="FF0000"/>
                </a:solidFill>
              </a:rPr>
              <a:t>“El planeta seguirá cocinándose.” </a:t>
            </a:r>
            <a:r>
              <a:rPr lang="es-MX" sz="1200" dirty="0" smtClean="0">
                <a:solidFill>
                  <a:srgbClr val="FF0000"/>
                </a:solidFill>
                <a:hlinkClick r:id="rId2" tooltip="Paul Krugman"/>
              </a:rPr>
              <a:t>Paul </a:t>
            </a:r>
            <a:r>
              <a:rPr lang="es-MX" sz="1200" dirty="0" err="1" smtClean="0">
                <a:solidFill>
                  <a:srgbClr val="FF0000"/>
                </a:solidFill>
                <a:hlinkClick r:id="rId2" tooltip="Paul Krugman"/>
              </a:rPr>
              <a:t>Krugman</a:t>
            </a:r>
            <a:r>
              <a:rPr lang="es-MX" sz="1200" dirty="0" smtClean="0">
                <a:solidFill>
                  <a:srgbClr val="FF0000"/>
                </a:solidFill>
              </a:rPr>
              <a:t>, premio Nobel de Economía.</a:t>
            </a:r>
          </a:p>
          <a:p>
            <a:pPr algn="just"/>
            <a:endParaRPr lang="es-GT" sz="1200" dirty="0" smtClean="0">
              <a:solidFill>
                <a:srgbClr val="FF0000"/>
              </a:solidFill>
              <a:latin typeface="Times New Roman" pitchFamily="18" charset="0"/>
              <a:cs typeface="Times New Roman" pitchFamily="18" charset="0"/>
            </a:endParaRPr>
          </a:p>
          <a:p>
            <a:pPr algn="just"/>
            <a:r>
              <a:rPr lang="es-GT" sz="1200" dirty="0" smtClean="0">
                <a:solidFill>
                  <a:srgbClr val="FF0000"/>
                </a:solidFill>
                <a:latin typeface="Times New Roman" pitchFamily="18" charset="0"/>
                <a:cs typeface="Times New Roman" pitchFamily="18" charset="0"/>
              </a:rPr>
              <a:t>laff02032015</a:t>
            </a:r>
            <a:endParaRPr lang="es-MX" sz="1200"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6408712"/>
          </a:xfrm>
        </p:spPr>
        <p:txBody>
          <a:bodyPr>
            <a:normAutofit fontScale="25000" lnSpcReduction="20000"/>
          </a:bodyPr>
          <a:lstStyle/>
          <a:p>
            <a:pPr>
              <a:buNone/>
            </a:pPr>
            <a:r>
              <a:rPr lang="es-MX" sz="6400" b="1" dirty="0" smtClean="0">
                <a:latin typeface="Times New Roman" pitchFamily="18" charset="0"/>
                <a:cs typeface="Times New Roman" pitchFamily="18" charset="0"/>
              </a:rPr>
              <a:t>	6. Caso de Guatemala y Área de Influencia del ICC.</a:t>
            </a:r>
          </a:p>
          <a:p>
            <a:pPr algn="just">
              <a:buNone/>
            </a:pPr>
            <a:r>
              <a:rPr lang="es-MX" sz="5600" dirty="0" smtClean="0">
                <a:latin typeface="Times New Roman" pitchFamily="18" charset="0"/>
                <a:cs typeface="Times New Roman" pitchFamily="18" charset="0"/>
              </a:rPr>
              <a:t> </a:t>
            </a:r>
          </a:p>
          <a:p>
            <a:pPr algn="just"/>
            <a:r>
              <a:rPr lang="es-MX" sz="5600" dirty="0" smtClean="0">
                <a:latin typeface="Times New Roman" pitchFamily="18" charset="0"/>
                <a:cs typeface="Times New Roman" pitchFamily="18" charset="0"/>
              </a:rPr>
              <a:t>Para llevar a cabo una proceso de adaptación, mitigación, desarrollo de capacidades y transferencia de tecnologías no dependientes </a:t>
            </a:r>
            <a:r>
              <a:rPr lang="es-MX" sz="5600" b="1" dirty="0" smtClean="0">
                <a:latin typeface="Times New Roman" pitchFamily="18" charset="0"/>
                <a:cs typeface="Times New Roman" pitchFamily="18" charset="0"/>
              </a:rPr>
              <a:t>y MULTIFINALITARIOS en el ICC</a:t>
            </a:r>
            <a:r>
              <a:rPr lang="es-MX" sz="5600" dirty="0" smtClean="0">
                <a:latin typeface="Times New Roman" pitchFamily="18" charset="0"/>
                <a:cs typeface="Times New Roman" pitchFamily="18" charset="0"/>
              </a:rPr>
              <a:t>, se integran la mayoría de los conceptos  definidos en el Glosario. Además, por las características  y ubicación geográfica y a sus graves condiciones de pobreza, miseria y deterioro socioambiental y territorial de Guatemala se propone que la conceptualización de la adaptación sea implementada con acciones y medidas que sean multifinalitarias para lograr:</a:t>
            </a:r>
          </a:p>
          <a:p>
            <a:pPr algn="just"/>
            <a:endParaRPr lang="es-MX" sz="5600" dirty="0" smtClean="0">
              <a:latin typeface="Times New Roman" pitchFamily="18" charset="0"/>
              <a:cs typeface="Times New Roman" pitchFamily="18" charset="0"/>
            </a:endParaRPr>
          </a:p>
          <a:p>
            <a:pPr algn="just"/>
            <a:r>
              <a:rPr lang="es-MX" sz="5600" dirty="0" smtClean="0">
                <a:latin typeface="Times New Roman" pitchFamily="18" charset="0"/>
                <a:cs typeface="Times New Roman" pitchFamily="18" charset="0"/>
              </a:rPr>
              <a:t> a</a:t>
            </a:r>
            <a:r>
              <a:rPr lang="es-MX" sz="5600" b="1" dirty="0" smtClean="0">
                <a:latin typeface="Times New Roman" pitchFamily="18" charset="0"/>
                <a:cs typeface="Times New Roman" pitchFamily="18" charset="0"/>
              </a:rPr>
              <a:t>) Disminuir y/o reducir:</a:t>
            </a:r>
          </a:p>
          <a:p>
            <a:pPr algn="just">
              <a:buNone/>
            </a:pPr>
            <a:r>
              <a:rPr lang="es-MX" sz="5600" dirty="0">
                <a:latin typeface="Times New Roman" pitchFamily="18" charset="0"/>
                <a:cs typeface="Times New Roman" pitchFamily="18" charset="0"/>
              </a:rPr>
              <a:t>	</a:t>
            </a:r>
            <a:endParaRPr lang="es-MX" sz="5600" dirty="0" smtClean="0">
              <a:latin typeface="Times New Roman" pitchFamily="18" charset="0"/>
              <a:cs typeface="Times New Roman" pitchFamily="18" charset="0"/>
            </a:endParaRPr>
          </a:p>
          <a:p>
            <a:pPr algn="just">
              <a:buNone/>
            </a:pPr>
            <a:r>
              <a:rPr lang="es-MX" sz="5600" dirty="0">
                <a:latin typeface="Times New Roman" pitchFamily="18" charset="0"/>
                <a:cs typeface="Times New Roman" pitchFamily="18" charset="0"/>
              </a:rPr>
              <a:t>	</a:t>
            </a:r>
            <a:r>
              <a:rPr lang="es-MX" sz="5600" dirty="0" smtClean="0">
                <a:latin typeface="Times New Roman" pitchFamily="18" charset="0"/>
                <a:cs typeface="Times New Roman" pitchFamily="18" charset="0"/>
              </a:rPr>
              <a:t> i)   </a:t>
            </a:r>
            <a:r>
              <a:rPr lang="es-MX" sz="5600" b="1" dirty="0" smtClean="0">
                <a:latin typeface="Times New Roman" pitchFamily="18" charset="0"/>
                <a:cs typeface="Times New Roman" pitchFamily="18" charset="0"/>
              </a:rPr>
              <a:t>Los impactos, efectos, daños y pérdidas a las seguridades humana, socioambiental y territorial atribuibles al CCR y la VCA, que se expresan en pérdidas de Vidas, ambientales y económicas; </a:t>
            </a:r>
          </a:p>
          <a:p>
            <a:pPr algn="just">
              <a:buNone/>
            </a:pPr>
            <a:r>
              <a:rPr lang="es-MX" sz="5600" b="1" dirty="0">
                <a:latin typeface="Times New Roman" pitchFamily="18" charset="0"/>
                <a:cs typeface="Times New Roman" pitchFamily="18" charset="0"/>
              </a:rPr>
              <a:t>	</a:t>
            </a:r>
            <a:endParaRPr lang="es-MX" sz="5600" b="1" dirty="0" smtClean="0">
              <a:latin typeface="Times New Roman" pitchFamily="18" charset="0"/>
              <a:cs typeface="Times New Roman" pitchFamily="18" charset="0"/>
            </a:endParaRPr>
          </a:p>
          <a:p>
            <a:pPr algn="just">
              <a:buNone/>
            </a:pPr>
            <a:r>
              <a:rPr lang="es-MX" sz="5600" b="1" dirty="0">
                <a:latin typeface="Times New Roman" pitchFamily="18" charset="0"/>
                <a:cs typeface="Times New Roman" pitchFamily="18" charset="0"/>
              </a:rPr>
              <a:t>	</a:t>
            </a:r>
            <a:r>
              <a:rPr lang="es-MX" sz="5600" b="1" dirty="0" smtClean="0">
                <a:latin typeface="Times New Roman" pitchFamily="18" charset="0"/>
                <a:cs typeface="Times New Roman" pitchFamily="18" charset="0"/>
              </a:rPr>
              <a:t>ii)  Los peligros de origen natural o  humano, o un impacto físico, que puede causar pérdidas de vidas, lesiones u otros efectos negativos sobre la salud, así como daños y pérdidas en propiedades, infraestructuras, medios de subsistencia, prestaciones de servicios, ecosistemas y recursos ambientales;</a:t>
            </a:r>
          </a:p>
          <a:p>
            <a:pPr algn="just">
              <a:buNone/>
            </a:pPr>
            <a:endParaRPr lang="es-MX" sz="5600" b="1" dirty="0">
              <a:latin typeface="Times New Roman" pitchFamily="18" charset="0"/>
              <a:cs typeface="Times New Roman" pitchFamily="18" charset="0"/>
            </a:endParaRPr>
          </a:p>
          <a:p>
            <a:pPr algn="just">
              <a:buNone/>
            </a:pPr>
            <a:r>
              <a:rPr lang="es-MX" sz="5600" b="1" dirty="0" smtClean="0">
                <a:latin typeface="Times New Roman" pitchFamily="18" charset="0"/>
                <a:cs typeface="Times New Roman" pitchFamily="18" charset="0"/>
              </a:rPr>
              <a:t>	 iii)   La exposición de las personas y sus medios de subsistencia; los ecosistemas sus funciones, servicios y bienes naturales y ambientales; los patrimonios natural, cultural y construido o activos económicos, sociales o culturales en lugares y entornos, especialmente los de grandes vulnerabilidades y riesgos, que podrían verse afectados negativamente;  </a:t>
            </a:r>
          </a:p>
          <a:p>
            <a:pPr algn="just">
              <a:buNone/>
            </a:pPr>
            <a:r>
              <a:rPr lang="es-MX" sz="5600" b="1" dirty="0">
                <a:latin typeface="Times New Roman" pitchFamily="18" charset="0"/>
                <a:cs typeface="Times New Roman" pitchFamily="18" charset="0"/>
              </a:rPr>
              <a:t>	</a:t>
            </a:r>
            <a:endParaRPr lang="es-MX" sz="5600" b="1" dirty="0" smtClean="0">
              <a:latin typeface="Times New Roman" pitchFamily="18" charset="0"/>
              <a:cs typeface="Times New Roman" pitchFamily="18" charset="0"/>
            </a:endParaRPr>
          </a:p>
          <a:p>
            <a:pPr algn="just">
              <a:buNone/>
            </a:pPr>
            <a:r>
              <a:rPr lang="es-MX" sz="5600" b="1" dirty="0">
                <a:latin typeface="Times New Roman" pitchFamily="18" charset="0"/>
                <a:cs typeface="Times New Roman" pitchFamily="18" charset="0"/>
              </a:rPr>
              <a:t>	</a:t>
            </a:r>
            <a:r>
              <a:rPr lang="es-MX" sz="5600" b="1" dirty="0" err="1" smtClean="0">
                <a:latin typeface="Times New Roman" pitchFamily="18" charset="0"/>
                <a:cs typeface="Times New Roman" pitchFamily="18" charset="0"/>
              </a:rPr>
              <a:t>iv</a:t>
            </a:r>
            <a:r>
              <a:rPr lang="es-MX" sz="5600" b="1" dirty="0" smtClean="0">
                <a:latin typeface="Times New Roman" pitchFamily="18" charset="0"/>
                <a:cs typeface="Times New Roman" pitchFamily="18" charset="0"/>
              </a:rPr>
              <a:t>)   La vulnerabilidad, los riesgos y peligros para mitigar la propensión o predisposición a ser afectado negativamente o sufrir daños y pérdidas  al no contar con los elementos para tener una capacidad de respuesta adecuada para la adaptación multifinalitaria y</a:t>
            </a:r>
          </a:p>
          <a:p>
            <a:pPr algn="just">
              <a:buNone/>
            </a:pPr>
            <a:endParaRPr lang="es-MX" sz="5600" b="1" dirty="0">
              <a:latin typeface="Times New Roman" pitchFamily="18" charset="0"/>
              <a:cs typeface="Times New Roman" pitchFamily="18" charset="0"/>
            </a:endParaRPr>
          </a:p>
          <a:p>
            <a:pPr algn="just">
              <a:buNone/>
            </a:pPr>
            <a:r>
              <a:rPr lang="es-MX" sz="5600" b="1" dirty="0" smtClean="0">
                <a:latin typeface="Times New Roman" pitchFamily="18" charset="0"/>
                <a:cs typeface="Times New Roman" pitchFamily="18" charset="0"/>
              </a:rPr>
              <a:t> 	v)     Los riesgos de desvalorización por las  probabilidades de ocurrencia de eventos o tendencias peligrosas multiplicados por los impactos, efectos,  daños y pérdidas derivadas de los citados eventos;</a:t>
            </a:r>
          </a:p>
          <a:p>
            <a:pPr algn="just">
              <a:buNone/>
            </a:pPr>
            <a:r>
              <a:rPr lang="es-MX" sz="5600" b="1" dirty="0" smtClean="0">
                <a:latin typeface="Times New Roman" pitchFamily="18" charset="0"/>
                <a:cs typeface="Times New Roman" pitchFamily="18" charset="0"/>
              </a:rPr>
              <a:t>	actividades e instancias.</a:t>
            </a:r>
          </a:p>
          <a:p>
            <a:pPr algn="just">
              <a:buNone/>
            </a:pPr>
            <a:endParaRPr lang="es-GT" sz="5600" b="1" dirty="0">
              <a:latin typeface="Times New Roman" pitchFamily="18" charset="0"/>
              <a:cs typeface="Times New Roman" pitchFamily="18" charset="0"/>
            </a:endParaRPr>
          </a:p>
          <a:p>
            <a:pPr algn="just">
              <a:buNone/>
            </a:pPr>
            <a:r>
              <a:rPr lang="es-GT" dirty="0" smtClean="0">
                <a:latin typeface="Times New Roman" pitchFamily="18" charset="0"/>
                <a:cs typeface="Times New Roman" pitchFamily="18" charset="0"/>
              </a:rPr>
              <a:t>laff02032015</a:t>
            </a:r>
            <a:endParaRPr lang="es-MX" b="1" dirty="0" smtClean="0">
              <a:latin typeface="Times New Roman" pitchFamily="18" charset="0"/>
              <a:cs typeface="Times New Roman" pitchFamily="18" charset="0"/>
            </a:endParaRPr>
          </a:p>
          <a:p>
            <a:pPr algn="just">
              <a:buNone/>
            </a:pPr>
            <a:endParaRPr lang="es-GT" sz="5600" b="1" dirty="0">
              <a:latin typeface="Times New Roman" pitchFamily="18" charset="0"/>
              <a:cs typeface="Times New Roman" pitchFamily="18" charset="0"/>
            </a:endParaRPr>
          </a:p>
          <a:p>
            <a:pPr algn="just">
              <a:buNone/>
            </a:pPr>
            <a:endParaRPr lang="es-MX" sz="5600" b="1" dirty="0">
              <a:latin typeface="Times New Roman" pitchFamily="18" charset="0"/>
              <a:cs typeface="Times New Roman" pitchFamily="18" charset="0"/>
            </a:endParaRPr>
          </a:p>
        </p:txBody>
      </p:sp>
      <p:sp>
        <p:nvSpPr>
          <p:cNvPr id="4" name="3 CuadroTexto"/>
          <p:cNvSpPr txBox="1"/>
          <p:nvPr/>
        </p:nvSpPr>
        <p:spPr>
          <a:xfrm>
            <a:off x="2627784" y="6093296"/>
            <a:ext cx="6120680" cy="523220"/>
          </a:xfrm>
          <a:prstGeom prst="rect">
            <a:avLst/>
          </a:prstGeom>
          <a:noFill/>
        </p:spPr>
        <p:txBody>
          <a:bodyPr wrap="square" rtlCol="0">
            <a:spAutoFit/>
          </a:bodyPr>
          <a:lstStyle/>
          <a:p>
            <a:r>
              <a:rPr lang="es-MX" dirty="0" smtClean="0"/>
              <a:t>“</a:t>
            </a:r>
            <a:r>
              <a:rPr lang="es-MX" sz="1000" dirty="0" smtClean="0">
                <a:solidFill>
                  <a:srgbClr val="FF0000"/>
                </a:solidFill>
              </a:rPr>
              <a:t>Tenemos que alejarnos de una sociedad que está obsesionada con el consumo y el consumismo”. </a:t>
            </a:r>
            <a:br>
              <a:rPr lang="es-MX" sz="1000" dirty="0" smtClean="0">
                <a:solidFill>
                  <a:srgbClr val="FF0000"/>
                </a:solidFill>
              </a:rPr>
            </a:br>
            <a:r>
              <a:rPr lang="es-MX" sz="1000" i="1" dirty="0" smtClean="0">
                <a:solidFill>
                  <a:srgbClr val="FF0000"/>
                </a:solidFill>
              </a:rPr>
              <a:t>-Alberto II, príncipe de Mónaco.</a:t>
            </a:r>
            <a:endParaRPr lang="es-MX" sz="1000"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8229600" cy="5793507"/>
          </a:xfrm>
        </p:spPr>
        <p:txBody>
          <a:bodyPr>
            <a:normAutofit fontScale="85000" lnSpcReduction="20000"/>
          </a:bodyPr>
          <a:lstStyle/>
          <a:p>
            <a:pPr>
              <a:buNone/>
            </a:pPr>
            <a:r>
              <a:rPr lang="es-MX" sz="1600" b="1" dirty="0" smtClean="0">
                <a:latin typeface="Times New Roman" pitchFamily="18" charset="0"/>
                <a:cs typeface="Times New Roman" pitchFamily="18" charset="0"/>
              </a:rPr>
              <a:t>	</a:t>
            </a:r>
            <a:r>
              <a:rPr lang="es-MX" sz="1900" b="1" dirty="0" smtClean="0">
                <a:latin typeface="Times New Roman" pitchFamily="18" charset="0"/>
                <a:cs typeface="Times New Roman" pitchFamily="18" charset="0"/>
              </a:rPr>
              <a:t>6 .Caso de Guatemala y Área de Influencia del ICC.</a:t>
            </a:r>
          </a:p>
          <a:p>
            <a:pPr algn="just">
              <a:buNone/>
            </a:pPr>
            <a:r>
              <a:rPr lang="es-MX" sz="1900" dirty="0" smtClean="0">
                <a:latin typeface="Times New Roman" pitchFamily="18" charset="0"/>
                <a:cs typeface="Times New Roman" pitchFamily="18" charset="0"/>
              </a:rPr>
              <a:t> </a:t>
            </a:r>
          </a:p>
          <a:p>
            <a:pPr algn="just"/>
            <a:r>
              <a:rPr lang="es-MX" sz="1600" dirty="0" smtClean="0">
                <a:latin typeface="Times New Roman" pitchFamily="18" charset="0"/>
                <a:cs typeface="Times New Roman" pitchFamily="18" charset="0"/>
              </a:rPr>
              <a:t> b) La necesaria transformación de los paisajes vía la adaptación multifinalitaria por medio del cambio en las características y condiciones de los sistemas naturales y humanos, incluyendo paradigmas, objetivos o valores reforzados, alterados o armonizados dirigidos </a:t>
            </a:r>
            <a:r>
              <a:rPr lang="es-MX" sz="1600" b="1" dirty="0" smtClean="0">
                <a:latin typeface="Times New Roman" pitchFamily="18" charset="0"/>
                <a:cs typeface="Times New Roman" pitchFamily="18" charset="0"/>
              </a:rPr>
              <a:t>a promover la adaptación multifinalitaria en búsqueda de un desarrollo sano, seguro, equilibrado, perdurable y  transgeneracional, privilegiando en particular el acceso a un ambiente sano y seguro y la reducción de la pobreza y miseria; </a:t>
            </a:r>
          </a:p>
          <a:p>
            <a:pPr algn="just"/>
            <a:endParaRPr lang="es-MX" sz="1600" dirty="0" smtClean="0">
              <a:latin typeface="Times New Roman" pitchFamily="18" charset="0"/>
              <a:cs typeface="Times New Roman" pitchFamily="18" charset="0"/>
            </a:endParaRPr>
          </a:p>
          <a:p>
            <a:pPr algn="just"/>
            <a:r>
              <a:rPr lang="es-MX" sz="1600" b="1" dirty="0" smtClean="0">
                <a:latin typeface="Times New Roman" pitchFamily="18" charset="0"/>
                <a:cs typeface="Times New Roman" pitchFamily="18" charset="0"/>
              </a:rPr>
              <a:t>c) Aumentar la resiliencia, entendida como la capacidad de los sistemas sociales, económicos y ambientales de afrontar un suceso, tendencia o perturbación peligrosa respondiendo o reorganizándose  de modo que mantengan su función esencial, su identidad y su estructura, y conservando al mismo tiempo la capacidad de adaptación, aprendizaje y transformación.</a:t>
            </a:r>
          </a:p>
          <a:p>
            <a:pPr algn="just">
              <a:buNone/>
            </a:pPr>
            <a:endParaRPr lang="es-MX" sz="1600" dirty="0" smtClean="0">
              <a:latin typeface="Times New Roman" pitchFamily="18" charset="0"/>
              <a:cs typeface="Times New Roman" pitchFamily="18" charset="0"/>
            </a:endParaRPr>
          </a:p>
          <a:p>
            <a:pPr algn="just"/>
            <a:r>
              <a:rPr lang="es-MX" sz="1600" dirty="0" smtClean="0">
                <a:latin typeface="Times New Roman" pitchFamily="18" charset="0"/>
                <a:cs typeface="Times New Roman" pitchFamily="18" charset="0"/>
              </a:rPr>
              <a:t>d) </a:t>
            </a:r>
            <a:r>
              <a:rPr lang="es-MX" sz="1600" b="1" dirty="0" smtClean="0">
                <a:latin typeface="Times New Roman" pitchFamily="18" charset="0"/>
                <a:cs typeface="Times New Roman" pitchFamily="18" charset="0"/>
              </a:rPr>
              <a:t>La consulta y participación con los afectados o posibles afectados debido a que en última instancia son ellos los que realizarían las medidas y  actividades de adaptación multifinalitaria de acuerdo a sus necesidades e intereses. </a:t>
            </a:r>
          </a:p>
          <a:p>
            <a:pPr algn="just">
              <a:buNone/>
            </a:pPr>
            <a:endParaRPr lang="es-MX" sz="1600" dirty="0" smtClean="0">
              <a:latin typeface="Times New Roman" pitchFamily="18" charset="0"/>
              <a:cs typeface="Times New Roman" pitchFamily="18" charset="0"/>
            </a:endParaRPr>
          </a:p>
          <a:p>
            <a:pPr algn="just"/>
            <a:r>
              <a:rPr lang="es-MX" sz="1600" b="1" dirty="0" smtClean="0">
                <a:latin typeface="Times New Roman" pitchFamily="18" charset="0"/>
                <a:cs typeface="Times New Roman" pitchFamily="18" charset="0"/>
              </a:rPr>
              <a:t>7.  </a:t>
            </a:r>
            <a:r>
              <a:rPr lang="es-MX" sz="1600" dirty="0" smtClean="0">
                <a:latin typeface="Times New Roman" pitchFamily="18" charset="0"/>
                <a:cs typeface="Times New Roman" pitchFamily="18" charset="0"/>
              </a:rPr>
              <a:t>La </a:t>
            </a:r>
            <a:r>
              <a:rPr lang="es-MX" sz="1600" b="1" dirty="0" smtClean="0">
                <a:latin typeface="Times New Roman" pitchFamily="18" charset="0"/>
                <a:cs typeface="Times New Roman" pitchFamily="18" charset="0"/>
              </a:rPr>
              <a:t>ejecución de las medidas y acciones de la adaptación multifinalitaria al CCR y la VCA  no deben ser </a:t>
            </a:r>
            <a:r>
              <a:rPr lang="es-MX" sz="1600" dirty="0" smtClean="0">
                <a:latin typeface="Times New Roman" pitchFamily="18" charset="0"/>
                <a:cs typeface="Times New Roman" pitchFamily="18" charset="0"/>
              </a:rPr>
              <a:t>“recetas tecnológicas” para resolver un problema específico, </a:t>
            </a:r>
            <a:r>
              <a:rPr lang="es-MX" sz="1600" b="1" dirty="0" smtClean="0">
                <a:latin typeface="Times New Roman" pitchFamily="18" charset="0"/>
                <a:cs typeface="Times New Roman" pitchFamily="18" charset="0"/>
              </a:rPr>
              <a:t>sino ser medidas, acciones y actividades consensuadas con las comunidades o pueblos, definiendo una solución prioritaria y varias complementarias para crear paisajes seguros, sanos, perdurables y equilibrados en que se muestre la participación social, la protección y mejoramiento ambiental, la rentabilidad económica y el bienestar y prosperidad expresado en el Bien Común, y si es posible la búsqueda de la felicidad.</a:t>
            </a:r>
          </a:p>
          <a:p>
            <a:pPr algn="just"/>
            <a:endParaRPr lang="es-MX" sz="1600" b="1" dirty="0">
              <a:latin typeface="Times New Roman" pitchFamily="18" charset="0"/>
              <a:cs typeface="Times New Roman" pitchFamily="18" charset="0"/>
            </a:endParaRPr>
          </a:p>
          <a:p>
            <a:pPr algn="just"/>
            <a:r>
              <a:rPr lang="es-MX" sz="1600" b="1" dirty="0" smtClean="0">
                <a:latin typeface="Times New Roman" pitchFamily="18" charset="0"/>
                <a:cs typeface="Times New Roman" pitchFamily="18" charset="0"/>
              </a:rPr>
              <a:t>El fin último de la adaptación multifinalitaria es la protección de la Vida en todas sus manifestaciones y revelaciones, que es inseparable de la seguridad humana e la seguridad humana en todas sus actividades e instancias. </a:t>
            </a:r>
          </a:p>
          <a:p>
            <a:pPr algn="just"/>
            <a:endParaRPr lang="es-GT" sz="1600" b="1" dirty="0" smtClean="0">
              <a:latin typeface="Times New Roman" pitchFamily="18" charset="0"/>
              <a:cs typeface="Times New Roman" pitchFamily="18" charset="0"/>
            </a:endParaRPr>
          </a:p>
          <a:p>
            <a:pPr algn="just"/>
            <a:endParaRPr lang="es-GT" sz="1600" b="1" dirty="0" smtClean="0">
              <a:latin typeface="Times New Roman" pitchFamily="18" charset="0"/>
              <a:cs typeface="Times New Roman" pitchFamily="18" charset="0"/>
            </a:endParaRPr>
          </a:p>
          <a:p>
            <a:pPr algn="just"/>
            <a:r>
              <a:rPr lang="es-GT" sz="900" dirty="0" smtClean="0">
                <a:latin typeface="Times New Roman" pitchFamily="18" charset="0"/>
                <a:cs typeface="Times New Roman" pitchFamily="18" charset="0"/>
              </a:rPr>
              <a:t>laff02032015</a:t>
            </a:r>
            <a:endParaRPr lang="es-MX" sz="900" b="1" dirty="0"/>
          </a:p>
        </p:txBody>
      </p:sp>
      <p:sp>
        <p:nvSpPr>
          <p:cNvPr id="4" name="3 CuadroTexto"/>
          <p:cNvSpPr txBox="1"/>
          <p:nvPr/>
        </p:nvSpPr>
        <p:spPr>
          <a:xfrm>
            <a:off x="1475656" y="5517232"/>
            <a:ext cx="7416824" cy="1061829"/>
          </a:xfrm>
          <a:prstGeom prst="rect">
            <a:avLst/>
          </a:prstGeom>
          <a:noFill/>
        </p:spPr>
        <p:txBody>
          <a:bodyPr wrap="square" rtlCol="0">
            <a:spAutoFit/>
          </a:bodyPr>
          <a:lstStyle/>
          <a:p>
            <a:r>
              <a:rPr lang="es-MX" dirty="0" smtClean="0"/>
              <a:t>“</a:t>
            </a:r>
            <a:r>
              <a:rPr lang="es-MX" sz="900" dirty="0" smtClean="0">
                <a:solidFill>
                  <a:srgbClr val="FF0000"/>
                </a:solidFill>
              </a:rPr>
              <a:t>El peligro radica en que el calentamiento de la Tierra se vuelva autosostenible, si es que ya no lo ha hecho. El deshielo de los casquetes polares ártico y antártico reduce la fracción de energía solar que se refleja en el espacio y eso aumenta aún más la temperatura. El cambio climático tal vez extermine la selva amazónica y otras selvas tropicales, y acabe así con una de las principales formas en que se elimina el dióxido de carbono de la atmósfera.</a:t>
            </a:r>
            <a:br>
              <a:rPr lang="es-MX" sz="900" dirty="0" smtClean="0">
                <a:solidFill>
                  <a:srgbClr val="FF0000"/>
                </a:solidFill>
              </a:rPr>
            </a:br>
            <a:r>
              <a:rPr lang="es-MX" sz="900" dirty="0" smtClean="0">
                <a:solidFill>
                  <a:srgbClr val="FF0000"/>
                </a:solidFill>
              </a:rPr>
              <a:t>El aumento de la temperatura marina puede desencadenar la liberación de grandes cantidades de metano, atrapado en forma de hidratos en los fondos marinos. Ambos fenómenos potenciarían el efecto invernadero y, por lo tanto, el calentamiento de la Tierra. Tenemos que revertir con urgencia el calentamiento de la Tierra, si es que todavía </a:t>
            </a:r>
            <a:r>
              <a:rPr lang="es-MX" sz="900" dirty="0" err="1" smtClean="0">
                <a:solidFill>
                  <a:srgbClr val="FF0000"/>
                </a:solidFill>
              </a:rPr>
              <a:t>estamosa</a:t>
            </a:r>
            <a:r>
              <a:rPr lang="es-MX" sz="900" dirty="0" smtClean="0">
                <a:solidFill>
                  <a:srgbClr val="FF0000"/>
                </a:solidFill>
              </a:rPr>
              <a:t> tiempo.” Profesor Stephen Hawking, físico teórico británico y autor de ‘Breve historia del tiempo</a:t>
            </a:r>
            <a:endParaRPr lang="es-MX" sz="900" dirty="0">
              <a:solidFill>
                <a:srgbClr val="FF0000"/>
              </a:solidFill>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959</Words>
  <Application>Microsoft Office PowerPoint</Application>
  <PresentationFormat>Presentación en pantalla (4:3)</PresentationFormat>
  <Paragraphs>121</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Dr. Ferrate</dc:creator>
  <cp:lastModifiedBy>Marleny Padilla</cp:lastModifiedBy>
  <cp:revision>3</cp:revision>
  <dcterms:created xsi:type="dcterms:W3CDTF">2015-03-02T17:58:42Z</dcterms:created>
  <dcterms:modified xsi:type="dcterms:W3CDTF">2015-03-04T18:23:52Z</dcterms:modified>
</cp:coreProperties>
</file>