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75" r:id="rId6"/>
    <p:sldId id="262" r:id="rId7"/>
    <p:sldId id="272" r:id="rId8"/>
    <p:sldId id="273" r:id="rId9"/>
    <p:sldId id="266" r:id="rId10"/>
    <p:sldId id="274" r:id="rId11"/>
    <p:sldId id="267" r:id="rId12"/>
    <p:sldId id="268" r:id="rId13"/>
    <p:sldId id="269" r:id="rId14"/>
    <p:sldId id="270" r:id="rId15"/>
    <p:sldId id="276" r:id="rId16"/>
    <p:sldId id="277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ta\ICC\Inventario%20GEI%20AIA\Calculo%20de%20Emisiones%202013-2014%20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Grafica!$C$5</c:f>
              <c:strCache>
                <c:ptCount val="1"/>
                <c:pt idx="0">
                  <c:v>Emisiones (TCO2 eq)</c:v>
                </c:pt>
              </c:strCache>
            </c:strRef>
          </c:tx>
          <c:explosion val="4"/>
          <c:dLbls>
            <c:dLbl>
              <c:idx val="0"/>
              <c:layout>
                <c:manualLayout>
                  <c:x val="-1.2845215157353884E-2"/>
                  <c:y val="2.8028028028028031E-2"/>
                </c:manualLayout>
              </c:layout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6.1657032755298692E-2"/>
                  <c:y val="0"/>
                </c:manualLayout>
              </c:layout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9.2485549132947972E-2"/>
                  <c:y val="-3.6036036036036036E-2"/>
                </c:manualLayout>
              </c:layout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515209442750292E-2"/>
                  <c:y val="-2.265288910958203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1.5414258188824659E-2"/>
                  <c:y val="2.4024024024024031E-2"/>
                </c:manualLayout>
              </c:layout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es-G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Grafica!$B$6:$B$10</c:f>
              <c:strCache>
                <c:ptCount val="5"/>
                <c:pt idx="0">
                  <c:v>Quemas de biomasa de caña en campo</c:v>
                </c:pt>
                <c:pt idx="1">
                  <c:v>Utilización de fertilizantes nitrogenádos</c:v>
                </c:pt>
                <c:pt idx="2">
                  <c:v>Combustibles para actividades agrícolas y de transporte</c:v>
                </c:pt>
                <c:pt idx="3">
                  <c:v>Generación de electricidad para consumo interno</c:v>
                </c:pt>
                <c:pt idx="4">
                  <c:v>Cambio de uso y cobertura de la tierra</c:v>
                </c:pt>
              </c:strCache>
            </c:strRef>
          </c:cat>
          <c:val>
            <c:numRef>
              <c:f>Grafica!$C$6:$C$10</c:f>
              <c:numCache>
                <c:formatCode>_(* #,##0.00_);_(* \(#,##0.00\);_(* "-"??_);_(@_)</c:formatCode>
                <c:ptCount val="5"/>
                <c:pt idx="0">
                  <c:v>110609.7406092</c:v>
                </c:pt>
                <c:pt idx="1">
                  <c:v>248670.02820849765</c:v>
                </c:pt>
                <c:pt idx="2">
                  <c:v>434907.75765051023</c:v>
                </c:pt>
                <c:pt idx="3">
                  <c:v>10124.587674</c:v>
                </c:pt>
                <c:pt idx="4">
                  <c:v>89782</c:v>
                </c:pt>
              </c:numCache>
            </c:numRef>
          </c:val>
        </c:ser>
        <c:ser>
          <c:idx val="1"/>
          <c:order val="1"/>
          <c:tx>
            <c:strRef>
              <c:f>Grafica!$D$5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Grafica!$B$6:$B$10</c:f>
              <c:strCache>
                <c:ptCount val="5"/>
                <c:pt idx="0">
                  <c:v>Quemas de biomasa de caña en campo</c:v>
                </c:pt>
                <c:pt idx="1">
                  <c:v>Utilización de fertilizantes nitrogenádos</c:v>
                </c:pt>
                <c:pt idx="2">
                  <c:v>Combustibles para actividades agrícolas y de transporte</c:v>
                </c:pt>
                <c:pt idx="3">
                  <c:v>Generación de electricidad para consumo interno</c:v>
                </c:pt>
                <c:pt idx="4">
                  <c:v>Cambio de uso y cobertura de la tierra</c:v>
                </c:pt>
              </c:strCache>
            </c:strRef>
          </c:cat>
          <c:val>
            <c:numRef>
              <c:f>Grafica!$D$6:$D$10</c:f>
              <c:numCache>
                <c:formatCode>0%</c:formatCode>
                <c:ptCount val="5"/>
                <c:pt idx="0">
                  <c:v>0.12371151857466237</c:v>
                </c:pt>
                <c:pt idx="1">
                  <c:v>0.27812511487906533</c:v>
                </c:pt>
                <c:pt idx="2">
                  <c:v>0.48642279461570997</c:v>
                </c:pt>
                <c:pt idx="3">
                  <c:v>1.1323850044257944E-2</c:v>
                </c:pt>
                <c:pt idx="4">
                  <c:v>0.10041672188630466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F4763C-4941-4769-8B03-C4F9D9F553F3}" type="doc">
      <dgm:prSet loTypeId="urn:microsoft.com/office/officeart/2011/layout/HexagonRadial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GT"/>
        </a:p>
      </dgm:t>
    </dgm:pt>
    <dgm:pt modelId="{954AC908-1C24-4337-8549-5B4FE02EB4E7}">
      <dgm:prSet phldrT="[Texto]" custT="1"/>
      <dgm:spPr/>
      <dgm:t>
        <a:bodyPr/>
        <a:lstStyle/>
        <a:p>
          <a:r>
            <a:rPr lang="es-GT" sz="2400" dirty="0" smtClean="0">
              <a:solidFill>
                <a:schemeClr val="bg1"/>
              </a:solidFill>
            </a:rPr>
            <a:t>Líneas de trabajo ICC</a:t>
          </a:r>
          <a:endParaRPr lang="es-GT" sz="2400" dirty="0">
            <a:solidFill>
              <a:schemeClr val="bg1"/>
            </a:solidFill>
          </a:endParaRPr>
        </a:p>
      </dgm:t>
    </dgm:pt>
    <dgm:pt modelId="{8C10E9F9-633F-45E7-80EA-8DA8FDF17E14}" type="parTrans" cxnId="{8B9B84E5-9EA0-47D0-879F-102E7CD77F32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B6634664-82E6-4A37-9465-1F55F32FBE2D}" type="sibTrans" cxnId="{8B9B84E5-9EA0-47D0-879F-102E7CD77F32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5512B43E-BEB7-4796-AF0B-B086B579D190}">
      <dgm:prSet phldrT="[Texto]" custT="1"/>
      <dgm:spPr/>
      <dgm:t>
        <a:bodyPr/>
        <a:lstStyle/>
        <a:p>
          <a:r>
            <a:rPr lang="es-GT" sz="1700" b="1" dirty="0" smtClean="0">
              <a:solidFill>
                <a:schemeClr val="accent3">
                  <a:lumMod val="50000"/>
                </a:schemeClr>
              </a:solidFill>
            </a:rPr>
            <a:t>Información meteorológica</a:t>
          </a:r>
          <a:endParaRPr lang="es-GT" sz="1700" b="1" dirty="0">
            <a:solidFill>
              <a:schemeClr val="accent3">
                <a:lumMod val="50000"/>
              </a:schemeClr>
            </a:solidFill>
          </a:endParaRPr>
        </a:p>
      </dgm:t>
    </dgm:pt>
    <dgm:pt modelId="{5E3CD5D4-1DAE-44A4-9B3C-1769D3767816}" type="parTrans" cxnId="{A3C91A81-AA03-497F-95AB-D6188D6BAFBC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BD72D76D-BF77-473E-8282-5931F5936735}" type="sibTrans" cxnId="{A3C91A81-AA03-497F-95AB-D6188D6BAFBC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74BFF595-FA09-4440-8369-697466143E6A}">
      <dgm:prSet phldrT="[Texto]"/>
      <dgm:spPr/>
      <dgm:t>
        <a:bodyPr/>
        <a:lstStyle/>
        <a:p>
          <a:r>
            <a:rPr lang="es-GT" b="1" dirty="0" smtClean="0">
              <a:solidFill>
                <a:schemeClr val="tx2"/>
              </a:solidFill>
            </a:rPr>
            <a:t>Gases de efecto invernadero</a:t>
          </a:r>
          <a:endParaRPr lang="es-GT" b="1" dirty="0">
            <a:solidFill>
              <a:schemeClr val="tx2"/>
            </a:solidFill>
          </a:endParaRPr>
        </a:p>
      </dgm:t>
    </dgm:pt>
    <dgm:pt modelId="{EA0B59B6-7C7E-4F72-BA8A-D7119FAF4850}" type="parTrans" cxnId="{B991D610-A583-4D05-B70B-4D3F2EDA8E2D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E033938A-7FBA-47C5-94AB-10BDB5A27602}" type="sibTrans" cxnId="{B991D610-A583-4D05-B70B-4D3F2EDA8E2D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5092A2AF-36D2-4328-9C0C-5515992F3EF3}">
      <dgm:prSet phldrT="[Texto]"/>
      <dgm:spPr/>
      <dgm:t>
        <a:bodyPr/>
        <a:lstStyle/>
        <a:p>
          <a:r>
            <a:rPr lang="es-GT" b="1" dirty="0" smtClean="0">
              <a:solidFill>
                <a:schemeClr val="accent3">
                  <a:lumMod val="50000"/>
                </a:schemeClr>
              </a:solidFill>
            </a:rPr>
            <a:t>Protección y restauración de bosques y suelo</a:t>
          </a:r>
          <a:endParaRPr lang="es-GT" b="1" dirty="0">
            <a:solidFill>
              <a:schemeClr val="accent3">
                <a:lumMod val="50000"/>
              </a:schemeClr>
            </a:solidFill>
          </a:endParaRPr>
        </a:p>
      </dgm:t>
    </dgm:pt>
    <dgm:pt modelId="{338DAB07-9941-4BFE-B59C-4834F3D3754B}" type="parTrans" cxnId="{95732F00-D46E-46EA-B2F1-4AF348FA2C0A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2928576F-5E6A-484B-8541-3FC2000721D1}" type="sibTrans" cxnId="{95732F00-D46E-46EA-B2F1-4AF348FA2C0A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A768902F-CF39-4068-97B5-087EB00DEB4F}">
      <dgm:prSet phldrT="[Texto]"/>
      <dgm:spPr/>
      <dgm:t>
        <a:bodyPr/>
        <a:lstStyle/>
        <a:p>
          <a:r>
            <a:rPr lang="es-GT" b="1" dirty="0" smtClean="0">
              <a:solidFill>
                <a:schemeClr val="tx2"/>
              </a:solidFill>
            </a:rPr>
            <a:t>Manejo Integral del Agua</a:t>
          </a:r>
          <a:endParaRPr lang="es-GT" b="1" dirty="0">
            <a:solidFill>
              <a:schemeClr val="tx2"/>
            </a:solidFill>
          </a:endParaRPr>
        </a:p>
      </dgm:t>
    </dgm:pt>
    <dgm:pt modelId="{14BB9919-8A97-4C2D-AE7B-0F8E014AF857}" type="parTrans" cxnId="{DA5D47D9-B2BD-4949-91CD-BCF02B50D6DE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52B040FB-CC33-4E0C-B710-981ECA70D2BF}" type="sibTrans" cxnId="{DA5D47D9-B2BD-4949-91CD-BCF02B50D6DE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BFCEC7AC-45B7-448E-99D0-96F6DAD585F7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GT" sz="1700" b="1" dirty="0" smtClean="0">
              <a:solidFill>
                <a:schemeClr val="tx2"/>
              </a:solidFill>
            </a:rPr>
            <a:t>Prácticas de adaptación</a:t>
          </a:r>
          <a:endParaRPr lang="es-GT" sz="1700" b="1" dirty="0">
            <a:solidFill>
              <a:schemeClr val="tx2"/>
            </a:solidFill>
          </a:endParaRPr>
        </a:p>
      </dgm:t>
    </dgm:pt>
    <dgm:pt modelId="{7AA6C49E-1F87-4F9C-B7F8-AA5D967EDB3C}" type="parTrans" cxnId="{58540C73-2B08-4DED-B337-03CE12ADB35B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CC0FC894-D741-4986-BEB1-3E55C987FBF7}" type="sibTrans" cxnId="{58540C73-2B08-4DED-B337-03CE12ADB35B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E883030E-8470-48ED-9A04-63211C193201}">
      <dgm:prSet phldrT="[Texto]"/>
      <dgm:spPr/>
      <dgm:t>
        <a:bodyPr/>
        <a:lstStyle/>
        <a:p>
          <a:r>
            <a:rPr lang="es-GT" b="1" dirty="0" smtClean="0">
              <a:solidFill>
                <a:schemeClr val="accent3">
                  <a:lumMod val="50000"/>
                </a:schemeClr>
              </a:solidFill>
            </a:rPr>
            <a:t>Investigación y manejo de inundaciones</a:t>
          </a:r>
          <a:endParaRPr lang="es-GT" b="1" dirty="0">
            <a:solidFill>
              <a:schemeClr val="accent3">
                <a:lumMod val="50000"/>
              </a:schemeClr>
            </a:solidFill>
          </a:endParaRPr>
        </a:p>
      </dgm:t>
    </dgm:pt>
    <dgm:pt modelId="{66EF0114-A9C2-445E-BBD0-B6F3D6ED3B9D}" type="parTrans" cxnId="{34E6462C-6F00-4745-8780-42F8642D62C2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6F074EB6-45E2-44A8-A998-46184A0289CE}" type="sibTrans" cxnId="{34E6462C-6F00-4745-8780-42F8642D62C2}">
      <dgm:prSet/>
      <dgm:spPr/>
      <dgm:t>
        <a:bodyPr/>
        <a:lstStyle/>
        <a:p>
          <a:endParaRPr lang="es-GT">
            <a:solidFill>
              <a:schemeClr val="tx1"/>
            </a:solidFill>
          </a:endParaRPr>
        </a:p>
      </dgm:t>
    </dgm:pt>
    <dgm:pt modelId="{CFAE190A-488F-40D2-BA66-EB146A33AB04}" type="pres">
      <dgm:prSet presAssocID="{8AF4763C-4941-4769-8B03-C4F9D9F553F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GT"/>
        </a:p>
      </dgm:t>
    </dgm:pt>
    <dgm:pt modelId="{2AFAE79C-306A-4CE2-8C25-EDA143FAB76E}" type="pres">
      <dgm:prSet presAssocID="{954AC908-1C24-4337-8549-5B4FE02EB4E7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s-GT"/>
        </a:p>
      </dgm:t>
    </dgm:pt>
    <dgm:pt modelId="{C392DC97-3332-45A9-9D55-A96B7E21D36C}" type="pres">
      <dgm:prSet presAssocID="{5512B43E-BEB7-4796-AF0B-B086B579D190}" presName="Accent1" presStyleCnt="0"/>
      <dgm:spPr/>
    </dgm:pt>
    <dgm:pt modelId="{185A5A9F-0B69-4BF3-9EA2-62DC3AD77601}" type="pres">
      <dgm:prSet presAssocID="{5512B43E-BEB7-4796-AF0B-B086B579D190}" presName="Accent" presStyleLbl="bgShp" presStyleIdx="0" presStyleCnt="6"/>
      <dgm:spPr/>
    </dgm:pt>
    <dgm:pt modelId="{9EBBAA33-038D-42A0-8411-C3A41522678C}" type="pres">
      <dgm:prSet presAssocID="{5512B43E-BEB7-4796-AF0B-B086B579D19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21705121-7181-484C-AAB4-87EAD4778ED8}" type="pres">
      <dgm:prSet presAssocID="{E883030E-8470-48ED-9A04-63211C193201}" presName="Accent2" presStyleCnt="0"/>
      <dgm:spPr/>
    </dgm:pt>
    <dgm:pt modelId="{B03BBD81-1C9E-449A-968A-7E3CABE2B2AA}" type="pres">
      <dgm:prSet presAssocID="{E883030E-8470-48ED-9A04-63211C193201}" presName="Accent" presStyleLbl="bgShp" presStyleIdx="1" presStyleCnt="6"/>
      <dgm:spPr/>
    </dgm:pt>
    <dgm:pt modelId="{CD4D8EC8-1847-44C7-867E-159D695C61AD}" type="pres">
      <dgm:prSet presAssocID="{E883030E-8470-48ED-9A04-63211C19320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0B79410D-4AA4-4ED2-B6D5-E1D0D1E05ADE}" type="pres">
      <dgm:prSet presAssocID="{74BFF595-FA09-4440-8369-697466143E6A}" presName="Accent3" presStyleCnt="0"/>
      <dgm:spPr/>
    </dgm:pt>
    <dgm:pt modelId="{05CB39C5-7F5C-4737-911E-56DA4789569A}" type="pres">
      <dgm:prSet presAssocID="{74BFF595-FA09-4440-8369-697466143E6A}" presName="Accent" presStyleLbl="bgShp" presStyleIdx="2" presStyleCnt="6"/>
      <dgm:spPr/>
    </dgm:pt>
    <dgm:pt modelId="{D6AFDDA8-82AC-4219-A1BF-2259A1B3E259}" type="pres">
      <dgm:prSet presAssocID="{74BFF595-FA09-4440-8369-697466143E6A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BB2500C6-F142-4461-B742-3B1CBCDFDEC2}" type="pres">
      <dgm:prSet presAssocID="{5092A2AF-36D2-4328-9C0C-5515992F3EF3}" presName="Accent4" presStyleCnt="0"/>
      <dgm:spPr/>
    </dgm:pt>
    <dgm:pt modelId="{8A07739B-1F2E-4A61-9D46-7A66109A16F8}" type="pres">
      <dgm:prSet presAssocID="{5092A2AF-36D2-4328-9C0C-5515992F3EF3}" presName="Accent" presStyleLbl="bgShp" presStyleIdx="3" presStyleCnt="6"/>
      <dgm:spPr/>
    </dgm:pt>
    <dgm:pt modelId="{08776C28-C8C5-4FD9-A51D-67ED7082CF10}" type="pres">
      <dgm:prSet presAssocID="{5092A2AF-36D2-4328-9C0C-5515992F3EF3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06E6B532-D183-4D31-9414-390E4E31DB8B}" type="pres">
      <dgm:prSet presAssocID="{A768902F-CF39-4068-97B5-087EB00DEB4F}" presName="Accent5" presStyleCnt="0"/>
      <dgm:spPr/>
    </dgm:pt>
    <dgm:pt modelId="{C325EF73-CD35-49FC-A66D-547B60A5FD26}" type="pres">
      <dgm:prSet presAssocID="{A768902F-CF39-4068-97B5-087EB00DEB4F}" presName="Accent" presStyleLbl="bgShp" presStyleIdx="4" presStyleCnt="6"/>
      <dgm:spPr/>
    </dgm:pt>
    <dgm:pt modelId="{B5D054BB-FE49-4A8B-952D-89DE449AEA29}" type="pres">
      <dgm:prSet presAssocID="{A768902F-CF39-4068-97B5-087EB00DEB4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EA6FD1CA-A42B-4134-89C5-F86911A2BD82}" type="pres">
      <dgm:prSet presAssocID="{BFCEC7AC-45B7-448E-99D0-96F6DAD585F7}" presName="Accent6" presStyleCnt="0"/>
      <dgm:spPr/>
    </dgm:pt>
    <dgm:pt modelId="{05478855-291A-448D-9C75-9BA93DC2A6F4}" type="pres">
      <dgm:prSet presAssocID="{BFCEC7AC-45B7-448E-99D0-96F6DAD585F7}" presName="Accent" presStyleLbl="bgShp" presStyleIdx="5" presStyleCnt="6"/>
      <dgm:spPr/>
    </dgm:pt>
    <dgm:pt modelId="{6716FC72-D539-458A-9252-358456D4574A}" type="pres">
      <dgm:prSet presAssocID="{BFCEC7AC-45B7-448E-99D0-96F6DAD585F7}" presName="Child6" presStyleLbl="node1" presStyleIdx="5" presStyleCnt="6" custLinFactNeighborX="1434" custLinFactNeighborY="-8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GT"/>
        </a:p>
      </dgm:t>
    </dgm:pt>
  </dgm:ptLst>
  <dgm:cxnLst>
    <dgm:cxn modelId="{58540C73-2B08-4DED-B337-03CE12ADB35B}" srcId="{954AC908-1C24-4337-8549-5B4FE02EB4E7}" destId="{BFCEC7AC-45B7-448E-99D0-96F6DAD585F7}" srcOrd="5" destOrd="0" parTransId="{7AA6C49E-1F87-4F9C-B7F8-AA5D967EDB3C}" sibTransId="{CC0FC894-D741-4986-BEB1-3E55C987FBF7}"/>
    <dgm:cxn modelId="{A3C91A81-AA03-497F-95AB-D6188D6BAFBC}" srcId="{954AC908-1C24-4337-8549-5B4FE02EB4E7}" destId="{5512B43E-BEB7-4796-AF0B-B086B579D190}" srcOrd="0" destOrd="0" parTransId="{5E3CD5D4-1DAE-44A4-9B3C-1769D3767816}" sibTransId="{BD72D76D-BF77-473E-8282-5931F5936735}"/>
    <dgm:cxn modelId="{34E6462C-6F00-4745-8780-42F8642D62C2}" srcId="{954AC908-1C24-4337-8549-5B4FE02EB4E7}" destId="{E883030E-8470-48ED-9A04-63211C193201}" srcOrd="1" destOrd="0" parTransId="{66EF0114-A9C2-445E-BBD0-B6F3D6ED3B9D}" sibTransId="{6F074EB6-45E2-44A8-A998-46184A0289CE}"/>
    <dgm:cxn modelId="{95732F00-D46E-46EA-B2F1-4AF348FA2C0A}" srcId="{954AC908-1C24-4337-8549-5B4FE02EB4E7}" destId="{5092A2AF-36D2-4328-9C0C-5515992F3EF3}" srcOrd="3" destOrd="0" parTransId="{338DAB07-9941-4BFE-B59C-4834F3D3754B}" sibTransId="{2928576F-5E6A-484B-8541-3FC2000721D1}"/>
    <dgm:cxn modelId="{053CC214-FDED-45C9-B2CC-41E767B040AD}" type="presOf" srcId="{5092A2AF-36D2-4328-9C0C-5515992F3EF3}" destId="{08776C28-C8C5-4FD9-A51D-67ED7082CF10}" srcOrd="0" destOrd="0" presId="urn:microsoft.com/office/officeart/2011/layout/HexagonRadial"/>
    <dgm:cxn modelId="{DA5D47D9-B2BD-4949-91CD-BCF02B50D6DE}" srcId="{954AC908-1C24-4337-8549-5B4FE02EB4E7}" destId="{A768902F-CF39-4068-97B5-087EB00DEB4F}" srcOrd="4" destOrd="0" parTransId="{14BB9919-8A97-4C2D-AE7B-0F8E014AF857}" sibTransId="{52B040FB-CC33-4E0C-B710-981ECA70D2BF}"/>
    <dgm:cxn modelId="{2C4E496D-3B1E-4F33-AF69-E80F67076AD9}" type="presOf" srcId="{74BFF595-FA09-4440-8369-697466143E6A}" destId="{D6AFDDA8-82AC-4219-A1BF-2259A1B3E259}" srcOrd="0" destOrd="0" presId="urn:microsoft.com/office/officeart/2011/layout/HexagonRadial"/>
    <dgm:cxn modelId="{9A49CC34-3BF7-4925-8F98-89646E46F4F0}" type="presOf" srcId="{BFCEC7AC-45B7-448E-99D0-96F6DAD585F7}" destId="{6716FC72-D539-458A-9252-358456D4574A}" srcOrd="0" destOrd="0" presId="urn:microsoft.com/office/officeart/2011/layout/HexagonRadial"/>
    <dgm:cxn modelId="{5D9DD857-82D9-4ADC-BD63-19D0E8D0499C}" type="presOf" srcId="{8AF4763C-4941-4769-8B03-C4F9D9F553F3}" destId="{CFAE190A-488F-40D2-BA66-EB146A33AB04}" srcOrd="0" destOrd="0" presId="urn:microsoft.com/office/officeart/2011/layout/HexagonRadial"/>
    <dgm:cxn modelId="{9C52512F-D79F-4806-A1FB-D513A1C4E422}" type="presOf" srcId="{5512B43E-BEB7-4796-AF0B-B086B579D190}" destId="{9EBBAA33-038D-42A0-8411-C3A41522678C}" srcOrd="0" destOrd="0" presId="urn:microsoft.com/office/officeart/2011/layout/HexagonRadial"/>
    <dgm:cxn modelId="{7027DCA4-AC8F-4E64-800D-EAFE0E3290B1}" type="presOf" srcId="{954AC908-1C24-4337-8549-5B4FE02EB4E7}" destId="{2AFAE79C-306A-4CE2-8C25-EDA143FAB76E}" srcOrd="0" destOrd="0" presId="urn:microsoft.com/office/officeart/2011/layout/HexagonRadial"/>
    <dgm:cxn modelId="{27D1DA64-13E8-461A-A331-D1136F283216}" type="presOf" srcId="{A768902F-CF39-4068-97B5-087EB00DEB4F}" destId="{B5D054BB-FE49-4A8B-952D-89DE449AEA29}" srcOrd="0" destOrd="0" presId="urn:microsoft.com/office/officeart/2011/layout/HexagonRadial"/>
    <dgm:cxn modelId="{8B9B84E5-9EA0-47D0-879F-102E7CD77F32}" srcId="{8AF4763C-4941-4769-8B03-C4F9D9F553F3}" destId="{954AC908-1C24-4337-8549-5B4FE02EB4E7}" srcOrd="0" destOrd="0" parTransId="{8C10E9F9-633F-45E7-80EA-8DA8FDF17E14}" sibTransId="{B6634664-82E6-4A37-9465-1F55F32FBE2D}"/>
    <dgm:cxn modelId="{B991D610-A583-4D05-B70B-4D3F2EDA8E2D}" srcId="{954AC908-1C24-4337-8549-5B4FE02EB4E7}" destId="{74BFF595-FA09-4440-8369-697466143E6A}" srcOrd="2" destOrd="0" parTransId="{EA0B59B6-7C7E-4F72-BA8A-D7119FAF4850}" sibTransId="{E033938A-7FBA-47C5-94AB-10BDB5A27602}"/>
    <dgm:cxn modelId="{31766278-FC50-4917-A986-7551D0949739}" type="presOf" srcId="{E883030E-8470-48ED-9A04-63211C193201}" destId="{CD4D8EC8-1847-44C7-867E-159D695C61AD}" srcOrd="0" destOrd="0" presId="urn:microsoft.com/office/officeart/2011/layout/HexagonRadial"/>
    <dgm:cxn modelId="{EBDC9323-AE20-4EAC-BE59-A7DE78737898}" type="presParOf" srcId="{CFAE190A-488F-40D2-BA66-EB146A33AB04}" destId="{2AFAE79C-306A-4CE2-8C25-EDA143FAB76E}" srcOrd="0" destOrd="0" presId="urn:microsoft.com/office/officeart/2011/layout/HexagonRadial"/>
    <dgm:cxn modelId="{171C5801-889F-4623-8E27-97335016EA44}" type="presParOf" srcId="{CFAE190A-488F-40D2-BA66-EB146A33AB04}" destId="{C392DC97-3332-45A9-9D55-A96B7E21D36C}" srcOrd="1" destOrd="0" presId="urn:microsoft.com/office/officeart/2011/layout/HexagonRadial"/>
    <dgm:cxn modelId="{C2AD5D41-85E3-49A1-8033-E8305B390B63}" type="presParOf" srcId="{C392DC97-3332-45A9-9D55-A96B7E21D36C}" destId="{185A5A9F-0B69-4BF3-9EA2-62DC3AD77601}" srcOrd="0" destOrd="0" presId="urn:microsoft.com/office/officeart/2011/layout/HexagonRadial"/>
    <dgm:cxn modelId="{633FFBCB-6228-4D4C-A57F-B487CE48951C}" type="presParOf" srcId="{CFAE190A-488F-40D2-BA66-EB146A33AB04}" destId="{9EBBAA33-038D-42A0-8411-C3A41522678C}" srcOrd="2" destOrd="0" presId="urn:microsoft.com/office/officeart/2011/layout/HexagonRadial"/>
    <dgm:cxn modelId="{897AA265-2EE8-4759-9772-3AB5D3AD9535}" type="presParOf" srcId="{CFAE190A-488F-40D2-BA66-EB146A33AB04}" destId="{21705121-7181-484C-AAB4-87EAD4778ED8}" srcOrd="3" destOrd="0" presId="urn:microsoft.com/office/officeart/2011/layout/HexagonRadial"/>
    <dgm:cxn modelId="{CE17FCED-AEC9-496D-9B58-425CDCF7052A}" type="presParOf" srcId="{21705121-7181-484C-AAB4-87EAD4778ED8}" destId="{B03BBD81-1C9E-449A-968A-7E3CABE2B2AA}" srcOrd="0" destOrd="0" presId="urn:microsoft.com/office/officeart/2011/layout/HexagonRadial"/>
    <dgm:cxn modelId="{553D2DD3-823F-4597-A7E9-9FEC0958D4E6}" type="presParOf" srcId="{CFAE190A-488F-40D2-BA66-EB146A33AB04}" destId="{CD4D8EC8-1847-44C7-867E-159D695C61AD}" srcOrd="4" destOrd="0" presId="urn:microsoft.com/office/officeart/2011/layout/HexagonRadial"/>
    <dgm:cxn modelId="{0E890724-C421-4508-A124-39583EC2AE12}" type="presParOf" srcId="{CFAE190A-488F-40D2-BA66-EB146A33AB04}" destId="{0B79410D-4AA4-4ED2-B6D5-E1D0D1E05ADE}" srcOrd="5" destOrd="0" presId="urn:microsoft.com/office/officeart/2011/layout/HexagonRadial"/>
    <dgm:cxn modelId="{BE12CF82-A679-4B48-8AB6-211C525E31CF}" type="presParOf" srcId="{0B79410D-4AA4-4ED2-B6D5-E1D0D1E05ADE}" destId="{05CB39C5-7F5C-4737-911E-56DA4789569A}" srcOrd="0" destOrd="0" presId="urn:microsoft.com/office/officeart/2011/layout/HexagonRadial"/>
    <dgm:cxn modelId="{CC392F1E-194D-47B6-8703-55A13F2D4897}" type="presParOf" srcId="{CFAE190A-488F-40D2-BA66-EB146A33AB04}" destId="{D6AFDDA8-82AC-4219-A1BF-2259A1B3E259}" srcOrd="6" destOrd="0" presId="urn:microsoft.com/office/officeart/2011/layout/HexagonRadial"/>
    <dgm:cxn modelId="{6A8E861E-68B9-4407-87DE-36E44F792027}" type="presParOf" srcId="{CFAE190A-488F-40D2-BA66-EB146A33AB04}" destId="{BB2500C6-F142-4461-B742-3B1CBCDFDEC2}" srcOrd="7" destOrd="0" presId="urn:microsoft.com/office/officeart/2011/layout/HexagonRadial"/>
    <dgm:cxn modelId="{5F36C1D1-CD9B-4915-9E31-A5DF4F0166D1}" type="presParOf" srcId="{BB2500C6-F142-4461-B742-3B1CBCDFDEC2}" destId="{8A07739B-1F2E-4A61-9D46-7A66109A16F8}" srcOrd="0" destOrd="0" presId="urn:microsoft.com/office/officeart/2011/layout/HexagonRadial"/>
    <dgm:cxn modelId="{9E435D4F-8FE4-4A81-9962-EB4CC6BA53E3}" type="presParOf" srcId="{CFAE190A-488F-40D2-BA66-EB146A33AB04}" destId="{08776C28-C8C5-4FD9-A51D-67ED7082CF10}" srcOrd="8" destOrd="0" presId="urn:microsoft.com/office/officeart/2011/layout/HexagonRadial"/>
    <dgm:cxn modelId="{36C6C700-FCC1-425D-92F5-CD88B1180883}" type="presParOf" srcId="{CFAE190A-488F-40D2-BA66-EB146A33AB04}" destId="{06E6B532-D183-4D31-9414-390E4E31DB8B}" srcOrd="9" destOrd="0" presId="urn:microsoft.com/office/officeart/2011/layout/HexagonRadial"/>
    <dgm:cxn modelId="{14041061-36C6-42C4-929F-9C0F33CE1EEC}" type="presParOf" srcId="{06E6B532-D183-4D31-9414-390E4E31DB8B}" destId="{C325EF73-CD35-49FC-A66D-547B60A5FD26}" srcOrd="0" destOrd="0" presId="urn:microsoft.com/office/officeart/2011/layout/HexagonRadial"/>
    <dgm:cxn modelId="{4B2884F3-AD60-48BB-A369-735728A01CB5}" type="presParOf" srcId="{CFAE190A-488F-40D2-BA66-EB146A33AB04}" destId="{B5D054BB-FE49-4A8B-952D-89DE449AEA29}" srcOrd="10" destOrd="0" presId="urn:microsoft.com/office/officeart/2011/layout/HexagonRadial"/>
    <dgm:cxn modelId="{AEAF9575-8A84-434C-B76B-379CD12633C3}" type="presParOf" srcId="{CFAE190A-488F-40D2-BA66-EB146A33AB04}" destId="{EA6FD1CA-A42B-4134-89C5-F86911A2BD82}" srcOrd="11" destOrd="0" presId="urn:microsoft.com/office/officeart/2011/layout/HexagonRadial"/>
    <dgm:cxn modelId="{D074391A-9BA9-4E1E-8DE3-B2864BB7B3C8}" type="presParOf" srcId="{EA6FD1CA-A42B-4134-89C5-F86911A2BD82}" destId="{05478855-291A-448D-9C75-9BA93DC2A6F4}" srcOrd="0" destOrd="0" presId="urn:microsoft.com/office/officeart/2011/layout/HexagonRadial"/>
    <dgm:cxn modelId="{2A62F27D-E70F-465E-B938-CB102FA00CA6}" type="presParOf" srcId="{CFAE190A-488F-40D2-BA66-EB146A33AB04}" destId="{6716FC72-D539-458A-9252-358456D4574A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AE79C-306A-4CE2-8C25-EDA143FAB76E}">
      <dsp:nvSpPr>
        <dsp:cNvPr id="0" name=""/>
        <dsp:cNvSpPr/>
      </dsp:nvSpPr>
      <dsp:spPr>
        <a:xfrm>
          <a:off x="2668486" y="1974531"/>
          <a:ext cx="2509715" cy="2171005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2400" kern="1200" dirty="0" smtClean="0">
              <a:solidFill>
                <a:schemeClr val="bg1"/>
              </a:solidFill>
            </a:rPr>
            <a:t>Líneas de trabajo ICC</a:t>
          </a:r>
          <a:endParaRPr lang="es-GT" sz="2400" kern="1200" dirty="0">
            <a:solidFill>
              <a:schemeClr val="bg1"/>
            </a:solidFill>
          </a:endParaRPr>
        </a:p>
      </dsp:txBody>
      <dsp:txXfrm>
        <a:off x="3084381" y="2334297"/>
        <a:ext cx="1677925" cy="1451473"/>
      </dsp:txXfrm>
    </dsp:sp>
    <dsp:sp modelId="{B03BBD81-1C9E-449A-968A-7E3CABE2B2AA}">
      <dsp:nvSpPr>
        <dsp:cNvPr id="0" name=""/>
        <dsp:cNvSpPr/>
      </dsp:nvSpPr>
      <dsp:spPr>
        <a:xfrm>
          <a:off x="4240049" y="935851"/>
          <a:ext cx="946908" cy="815886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BBAA33-038D-42A0-8411-C3A41522678C}">
      <dsp:nvSpPr>
        <dsp:cNvPr id="0" name=""/>
        <dsp:cNvSpPr/>
      </dsp:nvSpPr>
      <dsp:spPr>
        <a:xfrm>
          <a:off x="2899667" y="0"/>
          <a:ext cx="2056693" cy="177928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700" b="1" kern="1200" dirty="0" smtClean="0">
              <a:solidFill>
                <a:schemeClr val="accent3">
                  <a:lumMod val="50000"/>
                </a:schemeClr>
              </a:solidFill>
            </a:rPr>
            <a:t>Información meteorológica</a:t>
          </a:r>
          <a:endParaRPr lang="es-GT" sz="17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240505" y="294865"/>
        <a:ext cx="1375017" cy="1189551"/>
      </dsp:txXfrm>
    </dsp:sp>
    <dsp:sp modelId="{05CB39C5-7F5C-4737-911E-56DA4789569A}">
      <dsp:nvSpPr>
        <dsp:cNvPr id="0" name=""/>
        <dsp:cNvSpPr/>
      </dsp:nvSpPr>
      <dsp:spPr>
        <a:xfrm>
          <a:off x="5345165" y="2461125"/>
          <a:ext cx="946908" cy="815886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4D8EC8-1847-44C7-867E-159D695C61AD}">
      <dsp:nvSpPr>
        <dsp:cNvPr id="0" name=""/>
        <dsp:cNvSpPr/>
      </dsp:nvSpPr>
      <dsp:spPr>
        <a:xfrm>
          <a:off x="4785894" y="1094377"/>
          <a:ext cx="2056693" cy="177928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800" b="1" kern="1200" dirty="0" smtClean="0">
              <a:solidFill>
                <a:schemeClr val="accent3">
                  <a:lumMod val="50000"/>
                </a:schemeClr>
              </a:solidFill>
            </a:rPr>
            <a:t>Investigación y manejo de inundaciones</a:t>
          </a:r>
          <a:endParaRPr lang="es-GT" sz="1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5126732" y="1389242"/>
        <a:ext cx="1375017" cy="1189551"/>
      </dsp:txXfrm>
    </dsp:sp>
    <dsp:sp modelId="{8A07739B-1F2E-4A61-9D46-7A66109A16F8}">
      <dsp:nvSpPr>
        <dsp:cNvPr id="0" name=""/>
        <dsp:cNvSpPr/>
      </dsp:nvSpPr>
      <dsp:spPr>
        <a:xfrm>
          <a:off x="4577480" y="4182872"/>
          <a:ext cx="946908" cy="815886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AFDDA8-82AC-4219-A1BF-2259A1B3E259}">
      <dsp:nvSpPr>
        <dsp:cNvPr id="0" name=""/>
        <dsp:cNvSpPr/>
      </dsp:nvSpPr>
      <dsp:spPr>
        <a:xfrm>
          <a:off x="4785894" y="3245796"/>
          <a:ext cx="2056693" cy="177928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800" b="1" kern="1200" dirty="0" smtClean="0">
              <a:solidFill>
                <a:schemeClr val="tx2"/>
              </a:solidFill>
            </a:rPr>
            <a:t>Gases de efecto invernadero</a:t>
          </a:r>
          <a:endParaRPr lang="es-GT" sz="1800" b="1" kern="1200" dirty="0">
            <a:solidFill>
              <a:schemeClr val="tx2"/>
            </a:solidFill>
          </a:endParaRPr>
        </a:p>
      </dsp:txBody>
      <dsp:txXfrm>
        <a:off x="5126732" y="3540661"/>
        <a:ext cx="1375017" cy="1189551"/>
      </dsp:txXfrm>
    </dsp:sp>
    <dsp:sp modelId="{C325EF73-CD35-49FC-A66D-547B60A5FD26}">
      <dsp:nvSpPr>
        <dsp:cNvPr id="0" name=""/>
        <dsp:cNvSpPr/>
      </dsp:nvSpPr>
      <dsp:spPr>
        <a:xfrm>
          <a:off x="2673156" y="4361596"/>
          <a:ext cx="946908" cy="815886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776C28-C8C5-4FD9-A51D-67ED7082CF10}">
      <dsp:nvSpPr>
        <dsp:cNvPr id="0" name=""/>
        <dsp:cNvSpPr/>
      </dsp:nvSpPr>
      <dsp:spPr>
        <a:xfrm>
          <a:off x="2899667" y="4341398"/>
          <a:ext cx="2056693" cy="177928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800" b="1" kern="1200" dirty="0" smtClean="0">
              <a:solidFill>
                <a:schemeClr val="accent3">
                  <a:lumMod val="50000"/>
                </a:schemeClr>
              </a:solidFill>
            </a:rPr>
            <a:t>Protección y restauración de bosques y suelo</a:t>
          </a:r>
          <a:endParaRPr lang="es-GT" sz="1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240505" y="4636263"/>
        <a:ext cx="1375017" cy="1189551"/>
      </dsp:txXfrm>
    </dsp:sp>
    <dsp:sp modelId="{05478855-291A-448D-9C75-9BA93DC2A6F4}">
      <dsp:nvSpPr>
        <dsp:cNvPr id="0" name=""/>
        <dsp:cNvSpPr/>
      </dsp:nvSpPr>
      <dsp:spPr>
        <a:xfrm>
          <a:off x="1549943" y="2836935"/>
          <a:ext cx="946908" cy="815886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D054BB-FE49-4A8B-952D-89DE449AEA29}">
      <dsp:nvSpPr>
        <dsp:cNvPr id="0" name=""/>
        <dsp:cNvSpPr/>
      </dsp:nvSpPr>
      <dsp:spPr>
        <a:xfrm>
          <a:off x="1004683" y="3247020"/>
          <a:ext cx="2056693" cy="177928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800" b="1" kern="1200" dirty="0" smtClean="0">
              <a:solidFill>
                <a:schemeClr val="tx2"/>
              </a:solidFill>
            </a:rPr>
            <a:t>Manejo Integral del Agua</a:t>
          </a:r>
          <a:endParaRPr lang="es-GT" sz="1800" b="1" kern="1200" dirty="0">
            <a:solidFill>
              <a:schemeClr val="tx2"/>
            </a:solidFill>
          </a:endParaRPr>
        </a:p>
      </dsp:txBody>
      <dsp:txXfrm>
        <a:off x="1345521" y="3541885"/>
        <a:ext cx="1375017" cy="1189551"/>
      </dsp:txXfrm>
    </dsp:sp>
    <dsp:sp modelId="{6716FC72-D539-458A-9252-358456D4574A}">
      <dsp:nvSpPr>
        <dsp:cNvPr id="0" name=""/>
        <dsp:cNvSpPr/>
      </dsp:nvSpPr>
      <dsp:spPr>
        <a:xfrm>
          <a:off x="1034176" y="1077179"/>
          <a:ext cx="2056693" cy="177928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700" b="1" kern="1200" dirty="0" smtClean="0">
              <a:solidFill>
                <a:schemeClr val="tx2"/>
              </a:solidFill>
            </a:rPr>
            <a:t>Prácticas de adaptación</a:t>
          </a:r>
          <a:endParaRPr lang="es-GT" sz="1700" b="1" kern="1200" dirty="0">
            <a:solidFill>
              <a:schemeClr val="tx2"/>
            </a:solidFill>
          </a:endParaRPr>
        </a:p>
      </dsp:txBody>
      <dsp:txXfrm>
        <a:off x="1375014" y="1372044"/>
        <a:ext cx="1375017" cy="1189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ágonos radiales"/>
  <dgm:desc val="Se usa para mostrar un proceso secuencial  relacionado con un tema o una idea centrales. Limitado a seis formas de Nivel 2. Funciona mejor con poco texto No aparece el texto sin utilizar, pero queda disponible si cambia entre diseño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59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3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8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08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8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6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4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A731D-8AAB-AD45-9F82-3344D1116017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730D3-9716-C44F-AD9F-41B140E9D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1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GT" sz="3600" b="1" smtClean="0">
                <a:solidFill>
                  <a:schemeClr val="accent3">
                    <a:lumMod val="50000"/>
                  </a:schemeClr>
                </a:solidFill>
              </a:rPr>
              <a:t>Acciones del sector azucarero para enfrentar el Cambio Climático</a:t>
            </a:r>
            <a:endParaRPr lang="es-GT" sz="36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GT" sz="2400" dirty="0" smtClean="0"/>
              <a:t>Alex Guerra Noriega, </a:t>
            </a:r>
            <a:r>
              <a:rPr lang="es-GT" sz="2400" dirty="0" err="1" smtClean="0"/>
              <a:t>Ph.D</a:t>
            </a:r>
            <a:r>
              <a:rPr lang="es-GT" sz="2400" dirty="0" smtClean="0"/>
              <a:t>.</a:t>
            </a:r>
          </a:p>
          <a:p>
            <a:r>
              <a:rPr lang="es-GT" sz="2400" dirty="0" smtClean="0"/>
              <a:t>Instituto Privado de Investigación </a:t>
            </a:r>
          </a:p>
          <a:p>
            <a:r>
              <a:rPr lang="es-GT" sz="2400" dirty="0" smtClean="0"/>
              <a:t>sobre Cambio Climático (ICC)</a:t>
            </a:r>
            <a:endParaRPr lang="es-GT" sz="2400" dirty="0"/>
          </a:p>
        </p:txBody>
      </p:sp>
    </p:spTree>
    <p:extLst>
      <p:ext uri="{BB962C8B-B14F-4D97-AF65-F5344CB8AC3E}">
        <p14:creationId xmlns:p14="http://schemas.microsoft.com/office/powerpoint/2010/main" val="109138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384"/>
            <a:ext cx="9144000" cy="6096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83673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GT" sz="3200" smtClean="0"/>
              <a:t>Gestión de Riesgo de Inundaciones</a:t>
            </a:r>
            <a:endParaRPr lang="es-GT" sz="3200" b="1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864096"/>
          </a:xfrm>
          <a:solidFill>
            <a:schemeClr val="bg1"/>
          </a:solidFill>
        </p:spPr>
        <p:txBody>
          <a:bodyPr anchor="ctr" anchorCtr="0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GT" sz="2400" smtClean="0">
                <a:solidFill>
                  <a:schemeClr val="tx2"/>
                </a:solidFill>
              </a:rPr>
              <a:t>Sistemas de alerta temprana en las cuencas Coyolate,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GT" sz="2400" smtClean="0">
                <a:solidFill>
                  <a:schemeClr val="tx2"/>
                </a:solidFill>
              </a:rPr>
              <a:t>María Linda y Los Esclavos.</a:t>
            </a:r>
            <a:endParaRPr lang="es-GT" sz="900" smtClean="0">
              <a:solidFill>
                <a:schemeClr val="tx2"/>
              </a:solidFill>
            </a:endParaRPr>
          </a:p>
        </p:txBody>
      </p:sp>
      <p:pic>
        <p:nvPicPr>
          <p:cNvPr id="9" name="8 Imagen" descr="DSC_1184.JPG"/>
          <p:cNvPicPr>
            <a:picLocks noChangeAspect="1"/>
          </p:cNvPicPr>
          <p:nvPr/>
        </p:nvPicPr>
        <p:blipFill>
          <a:blip r:embed="rId3" cstate="print"/>
          <a:srcRect l="17236" t="3041" r="4515" b="983"/>
          <a:stretch>
            <a:fillRect/>
          </a:stretch>
        </p:blipFill>
        <p:spPr>
          <a:xfrm rot="5400000">
            <a:off x="6549695" y="2215877"/>
            <a:ext cx="2857853" cy="1971733"/>
          </a:xfrm>
          <a:prstGeom prst="rect">
            <a:avLst/>
          </a:prstGeom>
        </p:spPr>
      </p:pic>
      <p:pic>
        <p:nvPicPr>
          <p:cNvPr id="12" name="11 Imagen" descr="DSC_12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2456" y="1772816"/>
            <a:ext cx="2600299" cy="14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5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438044" y="2043802"/>
            <a:ext cx="8229600" cy="19442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GT" sz="2200" b="1" dirty="0" smtClean="0"/>
              <a:t>¿En dónde es un problema?</a:t>
            </a:r>
            <a:endParaRPr kumimoji="0" lang="es-GT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GT" sz="2200" dirty="0" smtClean="0"/>
              <a:t>Zona cercana al litoral: los niveles de lluvia más bajos, la época lluviosa es más corta, la evaporación es más alta y el caudal de los ríos disminuye en la época seca.</a:t>
            </a:r>
            <a:endParaRPr kumimoji="0" lang="es-GT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GT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En lugares en donde no hay coordinación.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04885"/>
            <a:ext cx="8229600" cy="1071562"/>
          </a:xfrm>
        </p:spPr>
        <p:txBody>
          <a:bodyPr>
            <a:normAutofit/>
          </a:bodyPr>
          <a:lstStyle/>
          <a:p>
            <a:r>
              <a:rPr lang="es-GT" sz="3200" dirty="0" smtClean="0">
                <a:solidFill>
                  <a:schemeClr val="tx2"/>
                </a:solidFill>
              </a:rPr>
              <a:t>Escasez de agua</a:t>
            </a:r>
            <a:endParaRPr lang="es-MX" sz="3200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6308" y="4034090"/>
            <a:ext cx="8229600" cy="20569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GT" sz="2200" b="1" dirty="0" smtClean="0"/>
              <a:t>¿Cómo reducir el impacto o adaptarse?</a:t>
            </a:r>
          </a:p>
          <a:p>
            <a:r>
              <a:rPr lang="es-GT" sz="2200" dirty="0" smtClean="0"/>
              <a:t>Mayor eficiencia: riego y fábrica</a:t>
            </a:r>
          </a:p>
          <a:p>
            <a:r>
              <a:rPr lang="es-GT" sz="2200" dirty="0" smtClean="0"/>
              <a:t>Almacenamiento del agua!</a:t>
            </a:r>
          </a:p>
          <a:p>
            <a:r>
              <a:rPr lang="es-GT" sz="2200" dirty="0" smtClean="0"/>
              <a:t>Manejo del agua subterránea cerca del litoral (pozos, recarga de acuíferos).</a:t>
            </a:r>
          </a:p>
          <a:p>
            <a:endParaRPr lang="es-MX" sz="2200" dirty="0"/>
          </a:p>
        </p:txBody>
      </p:sp>
      <p:pic>
        <p:nvPicPr>
          <p:cNvPr id="9" name="Picture 3" descr="G:\DSC03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"/>
            <a:ext cx="2928925" cy="20523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3 Marcador de contenido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0"/>
            <a:ext cx="3000363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6012161" y="4118121"/>
            <a:ext cx="309634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GT" sz="2000" dirty="0" smtClean="0"/>
              <a:t>Hay medidas de adaptación relacionadas a la </a:t>
            </a:r>
            <a:r>
              <a:rPr lang="es-GT" sz="2000" b="1" dirty="0" smtClean="0"/>
              <a:t>oferta</a:t>
            </a:r>
            <a:r>
              <a:rPr lang="es-GT" sz="2000" dirty="0" smtClean="0"/>
              <a:t> de agua y otras a la </a:t>
            </a:r>
            <a:r>
              <a:rPr lang="es-GT" sz="2000" b="1" dirty="0" smtClean="0"/>
              <a:t>demanda</a:t>
            </a:r>
            <a:r>
              <a:rPr lang="es-GT" sz="2000" dirty="0" smtClean="0"/>
              <a:t>.</a:t>
            </a:r>
            <a:endParaRPr lang="es-GT" sz="2000" dirty="0"/>
          </a:p>
        </p:txBody>
      </p:sp>
    </p:spTree>
    <p:extLst>
      <p:ext uri="{BB962C8B-B14F-4D97-AF65-F5344CB8AC3E}">
        <p14:creationId xmlns:p14="http://schemas.microsoft.com/office/powerpoint/2010/main" val="16603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438642"/>
            <a:ext cx="8229600" cy="49740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GT" sz="2400" b="1" dirty="0" smtClean="0">
                <a:solidFill>
                  <a:schemeClr val="tx2"/>
                </a:solidFill>
              </a:rPr>
              <a:t>Almacenamiento de agua (superficial y subterránea)</a:t>
            </a:r>
          </a:p>
          <a:p>
            <a:pPr algn="just">
              <a:lnSpc>
                <a:spcPct val="150000"/>
              </a:lnSpc>
            </a:pPr>
            <a:r>
              <a:rPr lang="es-GT" sz="2000" dirty="0" smtClean="0"/>
              <a:t>Contribución al manejo y protección de parte alta de cuencas (críticas para controlar sedimentación y también para caudales de ríos en la época seca).</a:t>
            </a:r>
          </a:p>
          <a:p>
            <a:pPr algn="just">
              <a:lnSpc>
                <a:spcPct val="150000"/>
              </a:lnSpc>
            </a:pPr>
            <a:r>
              <a:rPr lang="es-GT" sz="2000" dirty="0" smtClean="0"/>
              <a:t>Infiltración del agua en la zona media y baja (importante en reducir erosión y para recargar los acuíferos superiores).</a:t>
            </a:r>
          </a:p>
          <a:p>
            <a:pPr algn="just">
              <a:lnSpc>
                <a:spcPct val="150000"/>
              </a:lnSpc>
            </a:pPr>
            <a:r>
              <a:rPr lang="es-GT" sz="2000" dirty="0" smtClean="0"/>
              <a:t>Reservorios a distintas escalas. Aumentar el </a:t>
            </a:r>
            <a:r>
              <a:rPr lang="es-GT" sz="2000" b="1" i="1" dirty="0" smtClean="0"/>
              <a:t>índice de almacenamiento</a:t>
            </a:r>
            <a:r>
              <a:rPr lang="es-GT" sz="2000" dirty="0" smtClean="0"/>
              <a:t> ayudará a disminuir impacto en épocas de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GT" sz="2000" dirty="0" smtClean="0"/>
              <a:t>      escasez y a aprovechar las oportunidades.</a:t>
            </a:r>
          </a:p>
          <a:p>
            <a:pPr algn="just">
              <a:lnSpc>
                <a:spcPct val="150000"/>
              </a:lnSpc>
            </a:pPr>
            <a:endParaRPr lang="es-GT" sz="2000" dirty="0"/>
          </a:p>
          <a:p>
            <a:pPr marL="0" indent="0" algn="just">
              <a:lnSpc>
                <a:spcPct val="150000"/>
              </a:lnSpc>
              <a:buNone/>
            </a:pPr>
            <a:endParaRPr lang="es-GT" sz="2000" dirty="0" smtClean="0"/>
          </a:p>
          <a:p>
            <a:pPr algn="just">
              <a:lnSpc>
                <a:spcPct val="150000"/>
              </a:lnSpc>
            </a:pPr>
            <a:endParaRPr lang="es-GT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t="15516" r="33474" b="37649"/>
          <a:stretch/>
        </p:blipFill>
        <p:spPr bwMode="auto">
          <a:xfrm>
            <a:off x="5707628" y="4708636"/>
            <a:ext cx="3384396" cy="20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5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764728"/>
          </a:xfr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GT" sz="2800" b="1" dirty="0" smtClean="0">
                <a:solidFill>
                  <a:schemeClr val="accent3">
                    <a:lumMod val="50000"/>
                  </a:schemeClr>
                </a:solidFill>
              </a:rPr>
              <a:t>Apoyo a la protección de bosques</a:t>
            </a:r>
            <a:endParaRPr lang="es-MX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59" y="936104"/>
            <a:ext cx="5244075" cy="393305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6" y="965551"/>
            <a:ext cx="3785308" cy="5047077"/>
          </a:xfrm>
          <a:prstGeom prst="rect">
            <a:avLst/>
          </a:prstGeom>
        </p:spPr>
      </p:pic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1691680" y="965551"/>
            <a:ext cx="1860546" cy="57606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GT" sz="2000" b="1" dirty="0" smtClean="0">
                <a:solidFill>
                  <a:schemeClr val="tx2"/>
                </a:solidFill>
              </a:rPr>
              <a:t>Volcán </a:t>
            </a:r>
            <a:r>
              <a:rPr lang="es-GT" sz="2000" b="1" dirty="0" err="1" smtClean="0">
                <a:solidFill>
                  <a:schemeClr val="tx2"/>
                </a:solidFill>
              </a:rPr>
              <a:t>Zunil</a:t>
            </a:r>
            <a:endParaRPr lang="es-GT" sz="2000" b="1" dirty="0" smtClean="0">
              <a:solidFill>
                <a:schemeClr val="tx2"/>
              </a:solidFill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3995936" y="936104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s-GT" sz="2000" b="1" dirty="0" smtClean="0">
                <a:solidFill>
                  <a:schemeClr val="tx2"/>
                </a:solidFill>
              </a:rPr>
              <a:t>El Chilar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s-GT" sz="2000" b="1" dirty="0" smtClean="0">
                <a:solidFill>
                  <a:schemeClr val="tx2"/>
                </a:solidFill>
              </a:rPr>
              <a:t>(Comunidad Indígena de </a:t>
            </a:r>
            <a:r>
              <a:rPr lang="es-GT" sz="2000" b="1" dirty="0" err="1" smtClean="0">
                <a:solidFill>
                  <a:schemeClr val="tx2"/>
                </a:solidFill>
              </a:rPr>
              <a:t>Palín</a:t>
            </a:r>
            <a:r>
              <a:rPr lang="es-GT" sz="2000" b="1" dirty="0" smtClean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62" y="3925291"/>
            <a:ext cx="5211842" cy="2932709"/>
          </a:xfrm>
          <a:prstGeom prst="rect">
            <a:avLst/>
          </a:prstGeom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6804248" y="4293096"/>
            <a:ext cx="2334429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s-GT" sz="2000" b="1" dirty="0" smtClean="0">
                <a:solidFill>
                  <a:schemeClr val="bg1"/>
                </a:solidFill>
              </a:rPr>
              <a:t>Parque Municipal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s-GT" sz="2000" b="1" dirty="0" smtClean="0">
                <a:solidFill>
                  <a:schemeClr val="bg1"/>
                </a:solidFill>
              </a:rPr>
              <a:t>Volcán </a:t>
            </a:r>
            <a:r>
              <a:rPr lang="es-GT" sz="2000" b="1" dirty="0" err="1" smtClean="0">
                <a:solidFill>
                  <a:schemeClr val="bg1"/>
                </a:solidFill>
              </a:rPr>
              <a:t>Acatenango</a:t>
            </a:r>
            <a:endParaRPr lang="es-GT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70" y="0"/>
            <a:ext cx="9144000" cy="764704"/>
          </a:xfr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GT" sz="2800" b="1" dirty="0" smtClean="0">
                <a:solidFill>
                  <a:schemeClr val="accent3">
                    <a:lumMod val="50000"/>
                  </a:schemeClr>
                </a:solidFill>
              </a:rPr>
              <a:t>Proyectos de reforestación</a:t>
            </a:r>
            <a:endParaRPr lang="es-MX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288000" y="784427"/>
            <a:ext cx="5724160" cy="1200329"/>
          </a:xfrm>
        </p:spPr>
        <p:txBody>
          <a:bodyPr>
            <a:noAutofit/>
          </a:bodyPr>
          <a:lstStyle/>
          <a:p>
            <a:r>
              <a:rPr lang="es-GT" sz="2400" b="1" dirty="0" smtClean="0">
                <a:solidFill>
                  <a:schemeClr val="tx2"/>
                </a:solidFill>
              </a:rPr>
              <a:t>68</a:t>
            </a:r>
            <a:r>
              <a:rPr lang="es-GT" sz="2200" dirty="0" smtClean="0">
                <a:solidFill>
                  <a:schemeClr val="tx2"/>
                </a:solidFill>
              </a:rPr>
              <a:t> viveros comunitarios (conservación, </a:t>
            </a:r>
          </a:p>
          <a:p>
            <a:pPr marL="0" indent="0">
              <a:buNone/>
            </a:pPr>
            <a:r>
              <a:rPr lang="es-GT" sz="2200" dirty="0" smtClean="0">
                <a:solidFill>
                  <a:schemeClr val="tx2"/>
                </a:solidFill>
              </a:rPr>
              <a:t>      maderables y energéticos)</a:t>
            </a:r>
          </a:p>
          <a:p>
            <a:r>
              <a:rPr lang="es-GT" sz="2200" b="1" dirty="0">
                <a:solidFill>
                  <a:schemeClr val="tx2"/>
                </a:solidFill>
              </a:rPr>
              <a:t>&gt; 35 </a:t>
            </a:r>
            <a:r>
              <a:rPr lang="es-GT" sz="2200" b="1" dirty="0" smtClean="0">
                <a:solidFill>
                  <a:schemeClr val="tx2"/>
                </a:solidFill>
              </a:rPr>
              <a:t>especies</a:t>
            </a:r>
            <a:endParaRPr lang="es-MX" sz="2200" b="1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1768" t="21458" b="26870"/>
          <a:stretch>
            <a:fillRect/>
          </a:stretch>
        </p:blipFill>
        <p:spPr bwMode="auto">
          <a:xfrm>
            <a:off x="93930" y="4853446"/>
            <a:ext cx="2000264" cy="172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Vivero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150" y="2449180"/>
            <a:ext cx="3143240" cy="235743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5890374" y="863143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 smtClean="0">
                <a:solidFill>
                  <a:schemeClr val="tx2"/>
                </a:solidFill>
              </a:rPr>
              <a:t>&gt; 1,000,000 árboles plantados </a:t>
            </a:r>
          </a:p>
          <a:p>
            <a:pPr algn="ctr"/>
            <a:r>
              <a:rPr lang="es-GT" sz="2400" b="1" dirty="0" smtClean="0">
                <a:solidFill>
                  <a:schemeClr val="tx2"/>
                </a:solidFill>
              </a:rPr>
              <a:t>2011-2014</a:t>
            </a:r>
            <a:endParaRPr lang="es-MX" sz="2400" b="1" dirty="0">
              <a:solidFill>
                <a:schemeClr val="tx2"/>
              </a:solidFill>
            </a:endParaRPr>
          </a:p>
        </p:txBody>
      </p:sp>
      <p:pic>
        <p:nvPicPr>
          <p:cNvPr id="15" name="14 Imagen" descr="\\icc08\Compartir\MIC\Corredores biologicos\Viveros y reforestaciones 2013.jpg"/>
          <p:cNvPicPr/>
          <p:nvPr/>
        </p:nvPicPr>
        <p:blipFill>
          <a:blip r:embed="rId4" cstate="print"/>
          <a:srcRect l="4311" t="2410" r="25000" b="3614"/>
          <a:stretch>
            <a:fillRect/>
          </a:stretch>
        </p:blipFill>
        <p:spPr bwMode="auto">
          <a:xfrm>
            <a:off x="4455382" y="2569442"/>
            <a:ext cx="464343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94" y="4853446"/>
            <a:ext cx="2281084" cy="17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840682"/>
          </a:xfr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GT" sz="2800" b="1" dirty="0" smtClean="0">
                <a:solidFill>
                  <a:schemeClr val="accent3">
                    <a:lumMod val="50000"/>
                  </a:schemeClr>
                </a:solidFill>
              </a:rPr>
              <a:t>Estudios de erosión y prácticas de conservación de suelos</a:t>
            </a:r>
            <a:endParaRPr lang="es-MX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-32" y="887664"/>
            <a:ext cx="6357982" cy="928694"/>
          </a:xfrm>
        </p:spPr>
        <p:txBody>
          <a:bodyPr>
            <a:noAutofit/>
          </a:bodyPr>
          <a:lstStyle/>
          <a:p>
            <a:r>
              <a:rPr lang="es-GT" sz="2200" dirty="0" smtClean="0">
                <a:solidFill>
                  <a:schemeClr val="tx2"/>
                </a:solidFill>
              </a:rPr>
              <a:t>Estimación de erosión de suelos.</a:t>
            </a:r>
          </a:p>
          <a:p>
            <a:r>
              <a:rPr lang="es-GT" sz="2200" dirty="0" smtClean="0">
                <a:solidFill>
                  <a:schemeClr val="tx2"/>
                </a:solidFill>
              </a:rPr>
              <a:t>Estudio y promoción de prácticas de </a:t>
            </a:r>
          </a:p>
          <a:p>
            <a:pPr>
              <a:buNone/>
            </a:pPr>
            <a:r>
              <a:rPr lang="es-GT" sz="2200" dirty="0" smtClean="0">
                <a:solidFill>
                  <a:schemeClr val="tx2"/>
                </a:solidFill>
              </a:rPr>
              <a:t>	conservación de suelos.</a:t>
            </a:r>
          </a:p>
        </p:txBody>
      </p:sp>
      <p:pic>
        <p:nvPicPr>
          <p:cNvPr id="15" name="14 Imagen" descr="C:\Data\ICC_MIC_2012\CRISTOBAL\Modulo2\Mapas\MUSL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2378" y="900110"/>
            <a:ext cx="3244677" cy="498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l="6669" t="9645" r="4960" b="4926"/>
          <a:stretch>
            <a:fillRect/>
          </a:stretch>
        </p:blipFill>
        <p:spPr bwMode="auto">
          <a:xfrm>
            <a:off x="-32" y="2787930"/>
            <a:ext cx="549610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r="51781" b="49881"/>
          <a:stretch>
            <a:fillRect/>
          </a:stretch>
        </p:blipFill>
        <p:spPr bwMode="auto">
          <a:xfrm>
            <a:off x="21733" y="2154196"/>
            <a:ext cx="2049937" cy="1714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8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174"/>
            <a:ext cx="8229600" cy="1143000"/>
          </a:xfrm>
        </p:spPr>
        <p:txBody>
          <a:bodyPr>
            <a:normAutofit/>
          </a:bodyPr>
          <a:lstStyle/>
          <a:p>
            <a:r>
              <a:rPr lang="es-GT" sz="3600" b="1" dirty="0" smtClean="0">
                <a:solidFill>
                  <a:schemeClr val="accent3">
                    <a:lumMod val="50000"/>
                  </a:schemeClr>
                </a:solidFill>
              </a:rPr>
              <a:t>Puntos sobre el enfoque del trabajo</a:t>
            </a:r>
            <a:endParaRPr lang="es-G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200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GT" sz="2800" dirty="0" smtClean="0"/>
              <a:t>Fundamentos técnicos y científicos (y económicamente viables).</a:t>
            </a:r>
          </a:p>
          <a:p>
            <a:pPr>
              <a:lnSpc>
                <a:spcPct val="150000"/>
              </a:lnSpc>
            </a:pPr>
            <a:r>
              <a:rPr lang="es-GT" sz="2800" dirty="0" smtClean="0"/>
              <a:t>Acciones dentro de las empresas.</a:t>
            </a:r>
          </a:p>
          <a:p>
            <a:pPr>
              <a:lnSpc>
                <a:spcPct val="150000"/>
              </a:lnSpc>
            </a:pPr>
            <a:r>
              <a:rPr lang="es-GT" sz="2800" dirty="0" smtClean="0"/>
              <a:t>Acciones en el territorio (cuencas).</a:t>
            </a:r>
          </a:p>
          <a:p>
            <a:pPr>
              <a:lnSpc>
                <a:spcPct val="150000"/>
              </a:lnSpc>
            </a:pPr>
            <a:r>
              <a:rPr lang="es-GT" sz="2800" dirty="0" smtClean="0"/>
              <a:t>Trabajo conjunto con múltiples actores (comunidades, universidades, </a:t>
            </a:r>
            <a:r>
              <a:rPr lang="es-GT" sz="2800" dirty="0" err="1" smtClean="0"/>
              <a:t>ONGs</a:t>
            </a:r>
            <a:r>
              <a:rPr lang="es-GT" sz="2800" dirty="0" smtClean="0"/>
              <a:t>, gobierno y sector privado).</a:t>
            </a:r>
          </a:p>
          <a:p>
            <a:pPr>
              <a:lnSpc>
                <a:spcPct val="150000"/>
              </a:lnSpc>
            </a:pPr>
            <a:r>
              <a:rPr lang="es-GT" sz="2800" dirty="0" smtClean="0"/>
              <a:t>Contribución a procesos nacionales.</a:t>
            </a:r>
            <a:endParaRPr lang="es-GT" sz="2800" dirty="0"/>
          </a:p>
        </p:txBody>
      </p:sp>
    </p:spTree>
    <p:extLst>
      <p:ext uri="{BB962C8B-B14F-4D97-AF65-F5344CB8AC3E}">
        <p14:creationId xmlns:p14="http://schemas.microsoft.com/office/powerpoint/2010/main" val="348109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7761" t="3171" r="15994" b="37500"/>
          <a:stretch>
            <a:fillRect/>
          </a:stretch>
        </p:blipFill>
        <p:spPr bwMode="auto">
          <a:xfrm>
            <a:off x="0" y="1751400"/>
            <a:ext cx="914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2 Marcador de contenido"/>
          <p:cNvSpPr>
            <a:spLocks noGrp="1"/>
          </p:cNvSpPr>
          <p:nvPr>
            <p:ph idx="1"/>
          </p:nvPr>
        </p:nvSpPr>
        <p:spPr>
          <a:xfrm>
            <a:off x="0" y="22108"/>
            <a:ext cx="4572000" cy="1718202"/>
          </a:xfrm>
        </p:spPr>
        <p:txBody>
          <a:bodyPr>
            <a:normAutofit fontScale="92500"/>
          </a:bodyPr>
          <a:lstStyle/>
          <a:p>
            <a:pPr algn="ctr">
              <a:buFont typeface="Arial" charset="0"/>
              <a:buNone/>
              <a:defRPr/>
            </a:pPr>
            <a:endParaRPr lang="es-GT" sz="1050" dirty="0" smtClean="0">
              <a:solidFill>
                <a:schemeClr val="tx2"/>
              </a:solidFill>
            </a:endParaRPr>
          </a:p>
          <a:p>
            <a:pPr algn="ctr">
              <a:buFont typeface="Arial" charset="0"/>
              <a:buNone/>
              <a:defRPr/>
            </a:pPr>
            <a:r>
              <a:rPr lang="es-GT" sz="2000" dirty="0" smtClean="0">
                <a:solidFill>
                  <a:schemeClr val="tx2"/>
                </a:solidFill>
              </a:rPr>
              <a:t>Edificio 2, </a:t>
            </a:r>
            <a:r>
              <a:rPr lang="es-GT" sz="2000" dirty="0" err="1" smtClean="0">
                <a:solidFill>
                  <a:schemeClr val="tx2"/>
                </a:solidFill>
              </a:rPr>
              <a:t>Cengicaña</a:t>
            </a:r>
            <a:r>
              <a:rPr lang="es-GT" sz="2000" dirty="0" smtClean="0">
                <a:solidFill>
                  <a:schemeClr val="tx2"/>
                </a:solidFill>
              </a:rPr>
              <a:t>, Finca </a:t>
            </a:r>
            <a:r>
              <a:rPr lang="es-GT" sz="2000" dirty="0" err="1" smtClean="0">
                <a:solidFill>
                  <a:schemeClr val="tx2"/>
                </a:solidFill>
              </a:rPr>
              <a:t>Camantulul</a:t>
            </a:r>
            <a:r>
              <a:rPr lang="es-GT" sz="2000" dirty="0" smtClean="0">
                <a:solidFill>
                  <a:schemeClr val="tx2"/>
                </a:solidFill>
              </a:rPr>
              <a:t>, Km. 92.5 </a:t>
            </a:r>
            <a:r>
              <a:rPr lang="es-GT" sz="2000" dirty="0" err="1" smtClean="0">
                <a:solidFill>
                  <a:schemeClr val="tx2"/>
                </a:solidFill>
              </a:rPr>
              <a:t>Carr</a:t>
            </a:r>
            <a:r>
              <a:rPr lang="es-GT" sz="2000" dirty="0" smtClean="0">
                <a:solidFill>
                  <a:schemeClr val="tx2"/>
                </a:solidFill>
              </a:rPr>
              <a:t>. a Mazatenango Santa Lucía </a:t>
            </a:r>
            <a:r>
              <a:rPr lang="es-GT" sz="2000" dirty="0" err="1" smtClean="0">
                <a:solidFill>
                  <a:schemeClr val="tx2"/>
                </a:solidFill>
              </a:rPr>
              <a:t>Cotzumalguapa</a:t>
            </a:r>
            <a:r>
              <a:rPr lang="es-GT" sz="2000" dirty="0" smtClean="0">
                <a:solidFill>
                  <a:schemeClr val="tx2"/>
                </a:solidFill>
              </a:rPr>
              <a:t>, Escuintla, Guatemala</a:t>
            </a:r>
          </a:p>
          <a:p>
            <a:pPr algn="ctr">
              <a:buFont typeface="Arial" charset="0"/>
              <a:buNone/>
              <a:defRPr/>
            </a:pPr>
            <a:r>
              <a:rPr lang="es-GT" sz="2000" dirty="0" smtClean="0">
                <a:solidFill>
                  <a:schemeClr val="tx2"/>
                </a:solidFill>
              </a:rPr>
              <a:t>Tel. (+502) 78281000 Ext. 133-137</a:t>
            </a:r>
          </a:p>
          <a:p>
            <a:pPr algn="ctr">
              <a:buFont typeface="Arial" charset="0"/>
              <a:buNone/>
              <a:defRPr/>
            </a:pPr>
            <a:endParaRPr lang="es-GT" sz="2400" dirty="0" smtClean="0">
              <a:solidFill>
                <a:schemeClr val="tx2"/>
              </a:solidFill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0" y="2278656"/>
            <a:ext cx="914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s-GT" sz="4800" b="1" dirty="0">
                <a:solidFill>
                  <a:srgbClr val="000099"/>
                </a:solidFill>
                <a:latin typeface="+mn-lt"/>
                <a:ea typeface="MS PGothic" pitchFamily="34" charset="-128"/>
                <a:cs typeface="ＭＳ Ｐゴシック" charset="-128"/>
              </a:rPr>
              <a:t>www.icc.org.gt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s-GT" sz="2800" b="1" dirty="0">
              <a:solidFill>
                <a:schemeClr val="tx2"/>
              </a:solidFill>
              <a:latin typeface="+mn-lt"/>
              <a:ea typeface="MS PGothic" pitchFamily="34" charset="-128"/>
              <a:cs typeface="ＭＳ Ｐゴシック" charset="-128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4899692" y="18644"/>
            <a:ext cx="4224337" cy="165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s-GT" sz="1050" dirty="0">
              <a:solidFill>
                <a:schemeClr val="tx2"/>
              </a:solidFill>
              <a:latin typeface="+mn-lt"/>
              <a:ea typeface="MS PGothic" pitchFamily="34" charset="-128"/>
              <a:cs typeface="ＭＳ Ｐゴシック" charset="-128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s-GT" sz="2000" dirty="0">
                <a:solidFill>
                  <a:schemeClr val="tx2"/>
                </a:solidFill>
                <a:latin typeface="+mn-lt"/>
                <a:ea typeface="MS PGothic" pitchFamily="34" charset="-128"/>
                <a:cs typeface="ＭＳ Ｐゴシック" charset="-128"/>
              </a:rPr>
              <a:t>5ª </a:t>
            </a:r>
            <a:r>
              <a:rPr lang="es-GT" sz="2000" dirty="0" err="1">
                <a:solidFill>
                  <a:schemeClr val="tx2"/>
                </a:solidFill>
                <a:latin typeface="+mn-lt"/>
                <a:ea typeface="MS PGothic" pitchFamily="34" charset="-128"/>
                <a:cs typeface="ＭＳ Ｐゴシック" charset="-128"/>
              </a:rPr>
              <a:t>Av</a:t>
            </a:r>
            <a:r>
              <a:rPr lang="es-GT" sz="2000" dirty="0">
                <a:solidFill>
                  <a:schemeClr val="tx2"/>
                </a:solidFill>
                <a:latin typeface="+mn-lt"/>
                <a:ea typeface="MS PGothic" pitchFamily="34" charset="-128"/>
                <a:cs typeface="ＭＳ Ｐゴシック" charset="-128"/>
              </a:rPr>
              <a:t> 5-55 zona 14, </a:t>
            </a:r>
            <a:r>
              <a:rPr lang="es-GT" sz="2000" dirty="0" err="1">
                <a:solidFill>
                  <a:schemeClr val="tx2"/>
                </a:solidFill>
                <a:latin typeface="+mn-lt"/>
                <a:ea typeface="MS PGothic" pitchFamily="34" charset="-128"/>
                <a:cs typeface="ＭＳ Ｐゴシック" charset="-128"/>
              </a:rPr>
              <a:t>Europlaza</a:t>
            </a:r>
            <a:r>
              <a:rPr lang="es-GT" sz="2000" dirty="0">
                <a:solidFill>
                  <a:schemeClr val="tx2"/>
                </a:solidFill>
                <a:latin typeface="+mn-lt"/>
                <a:ea typeface="MS PGothic" pitchFamily="34" charset="-128"/>
                <a:cs typeface="ＭＳ Ｐゴシック" charset="-128"/>
              </a:rPr>
              <a:t>, Oficina 601/A, Torre 3, Ciudad de Guatemala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s-GT" sz="2400" b="1" dirty="0">
                <a:solidFill>
                  <a:schemeClr val="tx2"/>
                </a:solidFill>
              </a:rPr>
              <a:t>info@icc.org.gt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s-GT" sz="2400" dirty="0">
              <a:solidFill>
                <a:schemeClr val="tx2"/>
              </a:solidFill>
              <a:latin typeface="+mn-lt"/>
              <a:ea typeface="MS PGothic" pitchFamily="34" charset="-128"/>
              <a:cs typeface="ＭＳ Ｐゴシック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 t="66734" r="14846" b="12708"/>
          <a:stretch/>
        </p:blipFill>
        <p:spPr bwMode="auto">
          <a:xfrm>
            <a:off x="0" y="5219312"/>
            <a:ext cx="9144000" cy="150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01" y="5971234"/>
            <a:ext cx="653659" cy="7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71234"/>
            <a:ext cx="877131" cy="7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93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74"/>
            <a:ext cx="8229600" cy="1143000"/>
          </a:xfrm>
        </p:spPr>
        <p:txBody>
          <a:bodyPr>
            <a:normAutofit/>
          </a:bodyPr>
          <a:lstStyle/>
          <a:p>
            <a:r>
              <a:rPr lang="es-GT" sz="4000" dirty="0" smtClean="0">
                <a:solidFill>
                  <a:schemeClr val="accent3">
                    <a:lumMod val="50000"/>
                  </a:schemeClr>
                </a:solidFill>
              </a:rPr>
              <a:t>Contenido</a:t>
            </a:r>
            <a:endParaRPr lang="es-GT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796"/>
            <a:ext cx="8229600" cy="4525963"/>
          </a:xfrm>
        </p:spPr>
        <p:txBody>
          <a:bodyPr>
            <a:normAutofit/>
          </a:bodyPr>
          <a:lstStyle/>
          <a:p>
            <a:r>
              <a:rPr lang="es-GT" sz="2800" dirty="0" smtClean="0"/>
              <a:t>Acciones </a:t>
            </a:r>
            <a:r>
              <a:rPr lang="es-GT" sz="2800" u="sng" dirty="0" smtClean="0"/>
              <a:t>no deliberadas </a:t>
            </a:r>
            <a:r>
              <a:rPr lang="es-GT" sz="2800" dirty="0" smtClean="0"/>
              <a:t>del sector azucarero que han contribuido a su </a:t>
            </a:r>
            <a:r>
              <a:rPr lang="es-GT" sz="2800" i="1" dirty="0" err="1" smtClean="0"/>
              <a:t>resiliencia</a:t>
            </a:r>
            <a:r>
              <a:rPr lang="es-GT" sz="2800" i="1" dirty="0" smtClean="0"/>
              <a:t> </a:t>
            </a:r>
            <a:r>
              <a:rPr lang="es-GT" sz="2800" dirty="0" smtClean="0"/>
              <a:t>ante la variabilidad y cambio climático.</a:t>
            </a:r>
          </a:p>
          <a:p>
            <a:endParaRPr lang="es-GT" sz="1800" dirty="0" smtClean="0"/>
          </a:p>
          <a:p>
            <a:r>
              <a:rPr lang="es-GT" sz="2800" dirty="0" smtClean="0"/>
              <a:t>Acciones </a:t>
            </a:r>
            <a:r>
              <a:rPr lang="es-GT" sz="2800" u="sng" dirty="0" smtClean="0"/>
              <a:t>deliberadas</a:t>
            </a:r>
            <a:r>
              <a:rPr lang="es-GT" sz="2800" dirty="0" smtClean="0"/>
              <a:t> (a través del ICC): </a:t>
            </a:r>
          </a:p>
          <a:p>
            <a:pPr lvl="1">
              <a:buFont typeface="Arial" pitchFamily="34" charset="0"/>
              <a:buChar char="•"/>
            </a:pPr>
            <a:r>
              <a:rPr lang="es-GT" sz="2400" dirty="0" smtClean="0"/>
              <a:t>Huella de carbono de la producción de azúcar</a:t>
            </a:r>
          </a:p>
          <a:p>
            <a:pPr lvl="1">
              <a:buFont typeface="Arial" pitchFamily="34" charset="0"/>
              <a:buChar char="•"/>
            </a:pPr>
            <a:r>
              <a:rPr lang="es-GT" sz="2400" dirty="0" smtClean="0"/>
              <a:t>Inundaciones</a:t>
            </a:r>
          </a:p>
          <a:p>
            <a:pPr lvl="1">
              <a:buFont typeface="Arial" pitchFamily="34" charset="0"/>
              <a:buChar char="•"/>
            </a:pPr>
            <a:r>
              <a:rPr lang="es-GT" sz="2400" dirty="0" smtClean="0"/>
              <a:t>Escasez del agua</a:t>
            </a:r>
          </a:p>
          <a:p>
            <a:pPr lvl="1">
              <a:buFont typeface="Arial" pitchFamily="34" charset="0"/>
              <a:buChar char="•"/>
            </a:pPr>
            <a:endParaRPr lang="es-GT" sz="1800" dirty="0" smtClean="0"/>
          </a:p>
          <a:p>
            <a:pPr>
              <a:buFont typeface="Arial" pitchFamily="34" charset="0"/>
              <a:buChar char="•"/>
            </a:pPr>
            <a:r>
              <a:rPr lang="es-GT" sz="2800" dirty="0"/>
              <a:t>Enfoque de trabajo</a:t>
            </a:r>
          </a:p>
          <a:p>
            <a:endParaRPr lang="es-GT" sz="2800" dirty="0"/>
          </a:p>
        </p:txBody>
      </p:sp>
    </p:spTree>
    <p:extLst>
      <p:ext uri="{BB962C8B-B14F-4D97-AF65-F5344CB8AC3E}">
        <p14:creationId xmlns:p14="http://schemas.microsoft.com/office/powerpoint/2010/main" val="29313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6829"/>
            <a:ext cx="8229600" cy="922114"/>
          </a:xfrm>
          <a:noFill/>
        </p:spPr>
        <p:txBody>
          <a:bodyPr>
            <a:noAutofit/>
          </a:bodyPr>
          <a:lstStyle/>
          <a:p>
            <a:r>
              <a:rPr lang="es-CO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Acciones que han aumentado la </a:t>
            </a:r>
            <a:r>
              <a:rPr lang="es-CO" sz="2800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resiliencia</a:t>
            </a:r>
            <a:r>
              <a:rPr lang="es-CO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de la caña de azúcar en </a:t>
            </a:r>
            <a:r>
              <a:rPr lang="es-CO" sz="2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Guatemala</a:t>
            </a:r>
            <a:endParaRPr lang="es-GT" sz="28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71634"/>
            <a:ext cx="8229600" cy="39933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400" dirty="0"/>
              <a:t>Inversión en ciencia y tecnología a través de CENGICAÑA </a:t>
            </a:r>
            <a:r>
              <a:rPr lang="es-CO" sz="2400" dirty="0" smtClean="0"/>
              <a:t>y </a:t>
            </a:r>
            <a:r>
              <a:rPr lang="es-CO" sz="2400" dirty="0"/>
              <a:t>a nivel </a:t>
            </a:r>
            <a:r>
              <a:rPr lang="es-CO" sz="2400" dirty="0" smtClean="0"/>
              <a:t>de cada ingenio:</a:t>
            </a:r>
            <a:endParaRPr lang="es-CO" sz="2400" dirty="0"/>
          </a:p>
          <a:p>
            <a:pPr marL="0" indent="0">
              <a:buNone/>
            </a:pPr>
            <a:endParaRPr lang="es-CO" sz="1100" dirty="0"/>
          </a:p>
          <a:p>
            <a:pPr marL="177800" indent="-177800"/>
            <a:r>
              <a:rPr lang="es-CO" sz="2200" dirty="0"/>
              <a:t>Desarrollo de variedades de caña de azúcar y adaptación de variedades extranjeras</a:t>
            </a:r>
          </a:p>
          <a:p>
            <a:pPr marL="177800" indent="-177800"/>
            <a:r>
              <a:rPr lang="es-CO" sz="2200" dirty="0" smtClean="0"/>
              <a:t>Riegos </a:t>
            </a:r>
            <a:r>
              <a:rPr lang="es-CO" sz="2200" dirty="0"/>
              <a:t>y </a:t>
            </a:r>
            <a:r>
              <a:rPr lang="es-CO" sz="2200" dirty="0" smtClean="0"/>
              <a:t>drenaje</a:t>
            </a:r>
          </a:p>
          <a:p>
            <a:pPr marL="177800" indent="-177800"/>
            <a:r>
              <a:rPr lang="es-CO" sz="2200" dirty="0"/>
              <a:t>Tecnología para uso eficiente del </a:t>
            </a:r>
            <a:r>
              <a:rPr lang="es-CO" sz="2200" dirty="0" smtClean="0"/>
              <a:t>agua en fábrica: </a:t>
            </a:r>
            <a:r>
              <a:rPr lang="es-CO" sz="2200" dirty="0"/>
              <a:t>lavado en seco, </a:t>
            </a:r>
            <a:r>
              <a:rPr lang="es-CO" sz="2200" dirty="0" smtClean="0"/>
              <a:t>reciclaje</a:t>
            </a:r>
            <a:endParaRPr lang="es-CO" sz="2200" dirty="0"/>
          </a:p>
          <a:p>
            <a:pPr marL="177800" indent="-177800"/>
            <a:r>
              <a:rPr lang="es-CO" sz="2200" dirty="0" smtClean="0"/>
              <a:t>Agrometeorología</a:t>
            </a:r>
            <a:endParaRPr lang="es-CO" sz="2200" dirty="0"/>
          </a:p>
          <a:p>
            <a:pPr marL="177800" indent="-177800"/>
            <a:r>
              <a:rPr lang="es-CO" sz="2200" dirty="0" smtClean="0"/>
              <a:t>Manejo </a:t>
            </a:r>
            <a:r>
              <a:rPr lang="es-CO" sz="2200" dirty="0"/>
              <a:t>Integrado de Plagas</a:t>
            </a:r>
          </a:p>
          <a:p>
            <a:pPr marL="177800" indent="-177800"/>
            <a:r>
              <a:rPr lang="es-CO" sz="2200" dirty="0"/>
              <a:t>Transferencia de tecnología y capacitación</a:t>
            </a:r>
            <a:endParaRPr lang="es-GT" sz="2200" dirty="0"/>
          </a:p>
        </p:txBody>
      </p:sp>
    </p:spTree>
    <p:extLst>
      <p:ext uri="{BB962C8B-B14F-4D97-AF65-F5344CB8AC3E}">
        <p14:creationId xmlns:p14="http://schemas.microsoft.com/office/powerpoint/2010/main" val="168739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73411"/>
              </p:ext>
            </p:extLst>
          </p:nvPr>
        </p:nvGraphicFramePr>
        <p:xfrm>
          <a:off x="576108" y="101044"/>
          <a:ext cx="7847271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10 Grupo"/>
          <p:cNvGrpSpPr/>
          <p:nvPr/>
        </p:nvGrpSpPr>
        <p:grpSpPr>
          <a:xfrm>
            <a:off x="35496" y="2282203"/>
            <a:ext cx="1979171" cy="1779281"/>
            <a:chOff x="1053561" y="993133"/>
            <a:chExt cx="1870607" cy="1618295"/>
          </a:xfrm>
          <a:solidFill>
            <a:srgbClr val="339933"/>
          </a:solidFill>
        </p:grpSpPr>
        <p:sp>
          <p:nvSpPr>
            <p:cNvPr id="15" name="14 Hexágono"/>
            <p:cNvSpPr/>
            <p:nvPr/>
          </p:nvSpPr>
          <p:spPr>
            <a:xfrm>
              <a:off x="1053561" y="993133"/>
              <a:ext cx="1870607" cy="1618295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Hexágono 4"/>
            <p:cNvSpPr/>
            <p:nvPr/>
          </p:nvSpPr>
          <p:spPr>
            <a:xfrm>
              <a:off x="1363561" y="1261319"/>
              <a:ext cx="1250607" cy="10819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GT" sz="1700" b="0" kern="1200" dirty="0" smtClean="0">
                  <a:solidFill>
                    <a:schemeClr val="tx1"/>
                  </a:solidFill>
                </a:rPr>
                <a:t>Desarrollo de capacidades</a:t>
              </a:r>
              <a:endParaRPr lang="es-GT" sz="1700" b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7020272" y="2282203"/>
            <a:ext cx="1979171" cy="1779281"/>
            <a:chOff x="1053561" y="993133"/>
            <a:chExt cx="1870607" cy="1618295"/>
          </a:xfrm>
          <a:solidFill>
            <a:schemeClr val="accent6">
              <a:lumMod val="75000"/>
            </a:schemeClr>
          </a:solidFill>
        </p:grpSpPr>
        <p:sp>
          <p:nvSpPr>
            <p:cNvPr id="18" name="17 Hexágono"/>
            <p:cNvSpPr/>
            <p:nvPr/>
          </p:nvSpPr>
          <p:spPr>
            <a:xfrm>
              <a:off x="1053561" y="993133"/>
              <a:ext cx="1870607" cy="1618295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exágono 4"/>
            <p:cNvSpPr/>
            <p:nvPr/>
          </p:nvSpPr>
          <p:spPr>
            <a:xfrm>
              <a:off x="1363561" y="1261319"/>
              <a:ext cx="1250607" cy="10819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GT" sz="1700" b="0" kern="1200" dirty="0" smtClean="0">
                  <a:solidFill>
                    <a:schemeClr val="tx1"/>
                  </a:solidFill>
                </a:rPr>
                <a:t>Gestión Ambiental</a:t>
              </a:r>
              <a:endParaRPr lang="es-GT" sz="1700" b="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20 Gráfico"/>
          <p:cNvGraphicFramePr/>
          <p:nvPr>
            <p:extLst>
              <p:ext uri="{D42A27DB-BD31-4B8C-83A1-F6EECF244321}">
                <p14:modId xmlns:p14="http://schemas.microsoft.com/office/powerpoint/2010/main" val="2381860555"/>
              </p:ext>
            </p:extLst>
          </p:nvPr>
        </p:nvGraphicFramePr>
        <p:xfrm>
          <a:off x="4500562" y="1093387"/>
          <a:ext cx="4643438" cy="296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19 Grupo"/>
          <p:cNvGrpSpPr/>
          <p:nvPr/>
        </p:nvGrpSpPr>
        <p:grpSpPr>
          <a:xfrm>
            <a:off x="5469896" y="4318517"/>
            <a:ext cx="3491580" cy="2358593"/>
            <a:chOff x="4714876" y="1784638"/>
            <a:chExt cx="3531590" cy="2177753"/>
          </a:xfrm>
        </p:grpSpPr>
        <p:pic>
          <p:nvPicPr>
            <p:cNvPr id="16" name="15 Imagen" descr="footprint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4876" y="2143116"/>
              <a:ext cx="2505075" cy="1819275"/>
            </a:xfrm>
            <a:prstGeom prst="rect">
              <a:avLst/>
            </a:prstGeom>
          </p:spPr>
        </p:pic>
        <p:sp>
          <p:nvSpPr>
            <p:cNvPr id="14" name="13 CuadroTexto"/>
            <p:cNvSpPr txBox="1"/>
            <p:nvPr/>
          </p:nvSpPr>
          <p:spPr>
            <a:xfrm>
              <a:off x="4888981" y="1784638"/>
              <a:ext cx="3357485" cy="2015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GT" dirty="0" smtClean="0"/>
            </a:p>
            <a:p>
              <a:endParaRPr lang="es-GT" dirty="0" smtClean="0"/>
            </a:p>
            <a:p>
              <a:endParaRPr lang="es-GT" sz="1400" dirty="0" smtClean="0"/>
            </a:p>
            <a:p>
              <a:r>
                <a:rPr lang="es-GT" b="1" dirty="0" smtClean="0"/>
                <a:t>       </a:t>
              </a:r>
              <a:r>
                <a:rPr lang="es-GT" sz="2300" b="1" dirty="0" smtClean="0"/>
                <a:t>0.32kg</a:t>
              </a:r>
              <a:r>
                <a:rPr lang="es-GT" b="1" dirty="0" smtClean="0"/>
                <a:t> </a:t>
              </a:r>
            </a:p>
            <a:p>
              <a:endParaRPr lang="es-GT" b="1" dirty="0" smtClean="0"/>
            </a:p>
            <a:p>
              <a:r>
                <a:rPr lang="es-GT" b="1" dirty="0" smtClean="0"/>
                <a:t>	      </a:t>
              </a:r>
            </a:p>
            <a:p>
              <a:r>
                <a:rPr lang="es-GT" sz="2000" b="1" dirty="0" smtClean="0"/>
                <a:t>		      </a:t>
              </a:r>
              <a:r>
                <a:rPr lang="es-GT" sz="2000" b="1" dirty="0" err="1" smtClean="0"/>
                <a:t>eq</a:t>
              </a:r>
              <a:r>
                <a:rPr lang="es-GT" sz="2400" b="1" dirty="0" smtClean="0"/>
                <a:t>/kg azúcar</a:t>
              </a:r>
            </a:p>
          </p:txBody>
        </p:sp>
      </p:grpSp>
      <p:grpSp>
        <p:nvGrpSpPr>
          <p:cNvPr id="4" name="12 Grupo"/>
          <p:cNvGrpSpPr/>
          <p:nvPr/>
        </p:nvGrpSpPr>
        <p:grpSpPr>
          <a:xfrm>
            <a:off x="-32" y="1052736"/>
            <a:ext cx="4500594" cy="4429156"/>
            <a:chOff x="-32" y="1428736"/>
            <a:chExt cx="5143536" cy="5000661"/>
          </a:xfrm>
        </p:grpSpPr>
        <p:pic>
          <p:nvPicPr>
            <p:cNvPr id="10" name="9 Imagen" descr="Esquema emisiones GEI producción de azúca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2" y="1428736"/>
              <a:ext cx="5057330" cy="500066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1" name="1 Título"/>
            <p:cNvSpPr txBox="1">
              <a:spLocks/>
            </p:cNvSpPr>
            <p:nvPr/>
          </p:nvSpPr>
          <p:spPr>
            <a:xfrm>
              <a:off x="0" y="3143272"/>
              <a:ext cx="5143504" cy="135729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GT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Inventario de emisiones </a:t>
              </a:r>
              <a:br>
                <a:rPr kumimoji="0" lang="es-GT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</a:br>
              <a:r>
                <a:rPr kumimoji="0" lang="es-GT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Zafra </a:t>
              </a:r>
              <a:r>
                <a:rPr lang="es-GT" sz="1600" b="1" dirty="0" smtClean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2012-2013</a:t>
              </a:r>
              <a:r>
                <a:rPr kumimoji="0" lang="es-GT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/>
              </a:r>
              <a:br>
                <a:rPr kumimoji="0" lang="es-GT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</a:br>
              <a:endParaRPr kumimoji="0" lang="es-GT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26628" name="AutoShape 4" descr="data:image/jpeg;base64,/9j/4AAQSkZJRgABAQAAAQABAAD/2wCEAAkGBxETEhQQEhQUFRUXGRUUGRYSFhQVFRUYFBcYFxQYGBYYHCggGholGxUUITEhJikrLi8uGCAzODMsNygtLisBCgoKDg0OGhAQGywlICQsLCwsNCwsLCwsLDQ0LCwsLCwsLCwsLCwsLCwsLCwsLCwsLCwsLCwsLCwsLCwsLCwsLP/AABEIAL8BBwMBIgACEQEDEQH/xAAcAAEAAgIDAQAAAAAAAAAAAAAABgcEBQEDCAL/xABFEAABAwEFBAcEBwQKAwEAAAABAAIDEQQFEiExBkFRYQcTcYGRobEiMlLBI0JicoKS0QgUouEVFjNTVJSywtLwQ+LxJP/EABkBAQADAQEAAAAAAAAAAAAAAAACAwQBBf/EACURAQACAgICAQQDAQAAAAAAAAABAgMRBDESQSETIjJxFFJhUf/aAAwDAQACEQMRAD8AvFERAREQEREBcVWBfl4dTC6Qe9o0H4jp8z3KvHWuQv6wvdj1xVNVRmzxjmIQteKrTUW2uvh7CIIzhNKucNc9ADu4+C3l0WsywxyHUjPtGR8wVBNopMVplP2qflAHyUOTk1j+Pbl5+1xdd7SRPDsTi2vtNJJBG/I7+asgFVOVaFgJ6qOvwN/0hQ4lpncOYpaPa2+HR0hjNHEVc4atG4DgTmoc2VwOIOOLWtTXxWVfc+OeR32iB2N9keiwlmzZJteVdp3KxtnrY6WBj3e9m0niWmlVnzzNY0ucQGgVJOgWr2UZhs0fPEfFxp5UUf2uvQvk6lp9hmtN7v5etVunL4Y4me1021XbKte2HtUijBbxeSCe4aLa3HfzJ/ZpgeBXCTUEcWneq/W02ZB/eoqcXeGE1WWnIvN42rredrFRFjW23RxDFI4NHPU9g1K9GZiI3K/bJRRuTbCEGgZIRxo0epW1uu94pwcBzGrXZOHdw5hQrlpadRKMWiWeiIrEhERAREQEREBERAREQEREBERAREQRTbuXKJnEud+UAf7ioipftxZnFscoFQ3E13LFSh7MvMKK2Szuke2NurjTs4nsGq8vkxM5We+/JYGzcdLNEPs4vzEuHqoVf8RbaZQfiLu52Y9VYkEYY1rBo0Bo7AKBa6+blino5xLXDIOFNOBB1C15sU2pER6W2ruNQr+KIucGDVxDR2k0CtRraAAbvko/dNxwwv6wyB7hpXCAOdK6qQB4Ohr2LnHxTSJ33LlK67VVKCHEHWpr21zXDWkkACpOQHEnRTG+tmOseZInNaXZlrq0rxBH6LsuPZoROEkjg5w0A91p456lZv415tpX9OdtjM793s1f7uMAcyBQeJVcuJOZzJzJ4k6qwtqYybLIBuwnua4E+Qr3KvFLl/ExH+O5e4gUq2Iseb5yPsN8i4+nmoxDE5zg1oqSaAcypxbZxY7K1rc3Uwt5uObndmp8FDj1jc3nqHKd7lzf9/th9hlHScNzeZ58lCLTaHyOL3uLnHef+5Bdb3EkkkknMk5kk6rhQy5pyT/jlrTYXfYbW6J7ZG6t8xvB7QuhdlnhL3tYNXEN8TRV17jSK1GmoBXK4AXK9trEREBERAREQEREBERAREQEREBEWBe96MgZidmTk1o1cf05rlrRWNyMm0ysa0ueQG7y4iiilo2igjJ/doW1OWPCGg9wzI7aLRXleMk7sTzluaPdb2D5rEC8/LyZmftUWyb6bG1X7aZNZHAcGewPLPzWA95dm4k9pr6raWLZy0SUOHAOMmR/Lqt1Z9jWfXlcfugN9aqEYst/lzxtKHUXI5eSnQ2Ss/GQ/iHyC4dsjZ+Mg/EPmFL+LkPp2Q+G8Jm+7JIPxGnhothZ9p7S3VzX/faPVtFuJdjY/qyvH3g13pRa+07Izt9xzH+LT4HLzXPpZ6dO+N4ZUO2AOUsWWhwEGv4T+qxBd1imd9FMYifqPGnIVI9StPa7DLEaSMc3mRl3EZFY6jOW0/F43+0ZtPtYVzXDFAcQq5/xO3fdG5aPbp56yJu4Nce8nP0C1d133NAQAcTPgcaju+HuW5vwstUAni96OuJv1gD7w7qA9lVdN63xTWsaT3E11CKIiLEqFI9jLvxSGYjJmQ5uIz8B6rS3fYXzPEbBnvO5o4lWPd1jbFG2Nug8zvJ5krVxsU2t5T1CzHXfyyURF6S8REQEREBERAREQEREBERAREQdNqtDY2Oe40DRUqtrzt7ppDI7fkBuaNwCke29tyZAN/tu7Bk0eNT3BRJedysm58VGS3zp3WOyule2Ngq4+A4k8lPbnuOKAA0xP3vOvcNwWr2HsYwvmOpOAdgzPiaeClSu42GIjyntPHWNbERFrWCIiAiIg+XsBBBAIOoIqCoxfmy7SDJAKHUs3H7vA8tOxSlCoXx1vGrOTWJVMs+5bwMMrX/VOThxaf01WZtdZAyfENHjF36O+R71pF5UxOO/6Zp+2UxvHZNryXwuDK54SKtz4U0HLNdNm2NNfpJMuDBn4n9FIrneTBETqWMr+ULMXoxgx2+7S/wqxrDYY4m4I2ho8zzJ1JWSiK6IiI1CYiIugiIgIiICIiAiIgIiICIiAuCuV8yOoCToM/BBXO0U+O0SHgcA/CKetVrl9SPLiXHUknxNV8rxbTu0yyzO5T3Y8j92byc+viT6ELeKvdnr5NncQ4VjdqBqD8QU4st4RSCrHtPYRUdo1C9Lj5K2pEe4X0tEwykWDa72gj96Ro5A1PgKlaG37YDSFlftSZD8o18QrL5qV7l2bRCUTztYC5xDQNSSAFo7TtbZ2mjQ9/NoAH8RCh1tt0spxSOLuA0A7AMgsdY78uZ/FXOSfSbx7YQHVsg7mn0K29ivKKX+zeHctCO1pzVYrlriDUEgjQg0I71yvLvHbkZJ9rYQqA2Tai0MFCWvH2xn4inmvu17VzvbhaGsrvbUu7idFo/lY9J/VqbY2tr5g1ueAUP3iakd2S0KFbbZmwGWdp+qyjz3e6O8+hWGZnLf9qfylPbFDgjYz4Wtb4ABdy4C5XrQ1CIi6CIiAiIgIiICIiAiIgIiICIiAtftBNgs8rvskd7vZHqtgo5ttPSFrPicPBuZ88Kry28aTKNp1CEoiLx2YSiIgIiICIiAiIgIi2N0XPJOfZyYNXnTsHEqVazadQRG2LYrG+V4jYKk+AG8k7grEui7WQRhjczq529x4/yX1dl2xwNwMHaT7zjxJWYvSwYPp/M9tFKaERFoTEREBERAREQEREBERAREQEREBERAUH22tGKZrPgb5uNfQNU3JVY3paesmkk3Fxp2DJvkAsvLt9mleSfhioiLzVAiErsige73Wud91pPoF2I30OtFmx3RaDpFJ3tI9Vkx7N2o/wDjp95zfkSpRjvPUS74y1KKQxbITn3nxt7MTj6D1Wxs+x0Y9+RzuTQGj5qyOPkn0lFLIasyw3XNL/ZsJHxHJv5jkp3Zbjs8ebY2k8Xe0f4tFsQFfTh/2lKMX/UYuzZJrfamOM/C2ob3nU+SkscbWgNaAAMgBkB2BfaLXTHWkaiFsREdCIim6IiICIiAiIgIiICIiAiIgIiICIiAiIUGr2ktnVQPI1IwDtdl5Cp7lXSkG2N4Y5RED7MevNx18BQeK0AFchmTlQb6ry+TfyvqPTPktuXCkF07LySUdKerbw+ufH3f+5LcbO7PiICWQVk3Dcz/ANuf/wBMhV2Hi+7pVx+5a6xXLBF7rBXi72neJ07lsaItftBe8Vks8tqlNGRNLjpU7mtFd5JAHMhbYrEdLYjTrv8Av+y2KPrrVK2JmgxZlx4NaM3HkAqzvDp8sjSRDZZpAMqvcyKvMAYjTtVRXxettvi3CoMksjsEUTfdY3UNbuDQKkuPAkq3NnugeytjDrZNJJIRm2EhkbSdQCWlzqccuxddb7YbpXs14ztsrYZYpXNc4YixzDgFSMQNa0ru3Kw1WVz9EUNit1nt1kmfSNzsUU1HVa9jmHC9oFKBxyINeIXHTXt26wwtstndS0TAnGNYY60xDg5xDgDuwuOoCDe7W9Jd3WBxjkkMko1igAe9v3jUNaeRNeShTv2gLPioLHKW8TIwO/LhI81W/R70f2i9ZHPxdXC00kmcC4lxzLWj6z6EE50FanUA29H0GXWGYS60l3x9Y0OryGDD5INnst0tXZbHCLG6CQmgbaAGhx3BrwS2tTShIJ4KerzB0ldF012t/eInGazVALqUfEXGjRIBkQcgHDflQVFZt0E7evlP9GWlxc4NLoHuNXENzdEScyQ2rhyaRuCC6URRTaPpEuyxSGGecdYNWRtdI5v3sIIacxkSCglaKN7M7dXdb3FlmnDpAK9W8OjfQakNeBiHZVSRAREQEREBERAREQEREBERAREQFqtoL1EEZI992TRz4nkFsLTM1jS9xoGgknkFW962908hkd2NHwt3BZ+Rm8I1HcoXtqGI4kmpzJzJ41Up2Oumv/6HjiGA+Bd8h38lGbNCXvawaucG/mNPmrRs8IY1rGigAAHYFm4uPyt5T6V467nb7C5RdRtDAaFza8KivgvR2vdqqr9oq2OZd0UbTQSTsDubWMe6n5gw9ytSqrbp9ul012dY0V6iVkpAFTgIdG7wxtNeDSghn7Nl2sdPa7SR7cTIo2nh1xeXkc/omivMq/V5x/Z92ijs9sksshDRaWsDXH+8iLixveHv7wBvXo5AXlTpntjpL3tQJyYY42jgGxt+Zce9eq15f6dLpdDeskhHsTtjlad2TRG8V44mE/iCC++ja7GWe7LHG0AViZI6m98o6x5rvzce4BSVQjof2ijtd2wtB+kga2zyN3gxijHZ7nNDTXjUbipugw75u9logls8gqyVjo3Dk4Ur2jWq8jbEWl0F5WR4NC2eIGnAvDHjvaSO9eqNttoY7DY5rU8irWkMafryOFI2jtOvAAncvMPRndbrTelkjAJAlbK460bCesdXtw07SEHqHbS8n2aw2q0R+/HFI5vJwacJpyND3Kt+hjYixz2MXhao22mWZ8h+nHWBoa8tPsuqC4ua4lxzzHfbF6WBk8MtnkFWSsfG4DI4XtLTQ7jQqr+j25b2uq0SWOXqn3cMcxne6jWAb251a45VY4UFCQd5DSdNWzlnu82W8bC1tnl63DhiGFpLRja8NGQphINMjiV32KYvjY8ihc1rqcMQBp5qkLRI/aO9WNY0/wBH2Q5uNRjBNXfikwgAbmiuRyV6AIOUREBERAREQEREBERAREQEREEQ21vD3bO08Hv/ANo+fgoqsq9J8c0j+LnU7AaDyAWKvIzX87zLNady7LPMWPa8atIcK6ZGqln9cmU/snYuFRTx/koei5jy2p+LkWmOm5vHaSeXIHq28Gantdr4UWmoiKNr2t3LkzM9tpdF+SwEZlzN7HHL8J3HyU5aYrTCQQHxyNLXNcMnNcKOa4eIIVZKWbDWg0ki3Cjh31DvQLVxcs+XjK3Had6UR0kdHNou2V00QdJZa1ZI2pMW8NkpmCNztDloclm7PdNd5WdgjlEVpAFA6UOEuWlXtPtdpBJ4r0q9oIocxw4qLXl0bXROcUljirr9HjhqefVOavQXKt2X6SrwvO9LHZ3lsMJkLnRwAjH1bHPGN7iXEezpkOIVn9JOxMd52bq6hk0dXQyHRrjq12/A6gr2A50otncmyF32Q4rNZoo3UpjDayU3jrHVdTvW7QeQ45byuW1GnWWeUZEEVZI3/TIznn3FTaPp7toZQ2azl/xAyBvbgxV81fd5XXBaGdXPFHKz4ZWte3toRrzUYf0WXKX4zY2V4B8wb+QPw+SDzvfV/wB5XxaGsfimfpHDC04GV1wsGnNxPaaK9+iTo9F2xOmmwm1SijqUIiZWoja7eagFxGRIHCpmd0XHZbK0ts0EUIOvVMa3F94gVd3rYIBXn7pa6RW2uX+jbPL1dlDg2edoLusofaDQ3NzG/wARHDM39PC17XMeA5rgWua4VDgRQgjeCFo/6k3X/gLH/l4f+KCCbMdJNwWGzsstndMGtzJMLsT3H3nvO9x/QCgACtSxWlssbJW1DXta8BwoaOAIqNxodFpv6k3X/gLH/l4f+K3rGgAACgGQA3IPpERAREQEREBERAREQEREBERBUyLKvOzmOaRnBxp2HNvkQsVeJMTE6lkERFwEREBSbYVv0kp4NaPEn9CoypxsZY8MJkOrzX8IyHzPetHGrM5ITxx8pCiIvUaBERAREQEREBERAREQEREBERAREQEREBERAREQEREEY2vugvAnYKloo4DUtGhHMenYoarZUcvfZdkhL4iI3akU9gns3Hs8Fiz8ebT5VVXpv5hCUWxtlx2iP3minEObTzNfJYTYHHIDPtCxTWY+JhTqYdaLb2TZy0PzwtaOLnD0bVSC7dlYmUdIesPAijPDf3+CspgvZKKTKPXFcj53AkERjV2labm/ruVgxsDQGgUAoABoAMgEa0AUGQ5L6XoYsMY4X1r4iIiuSEREBERAREQEREBERAREQEREBERAREQEREBERARE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46856" y="-27384"/>
            <a:ext cx="8229600" cy="720080"/>
          </a:xfrm>
        </p:spPr>
        <p:txBody>
          <a:bodyPr>
            <a:normAutofit/>
          </a:bodyPr>
          <a:lstStyle/>
          <a:p>
            <a:r>
              <a:rPr lang="es-GT" sz="2800" b="1" dirty="0" smtClean="0">
                <a:solidFill>
                  <a:schemeClr val="tx2"/>
                </a:solidFill>
              </a:rPr>
              <a:t>Huella de carbono del azúcar de Guatemala</a:t>
            </a:r>
            <a:endParaRPr lang="es-GT" sz="2800" b="1" dirty="0">
              <a:solidFill>
                <a:schemeClr val="tx2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5496" y="5420994"/>
            <a:ext cx="4283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/>
              <a:t>894,094</a:t>
            </a:r>
            <a:r>
              <a:rPr lang="es-GT" sz="2200" b="1" dirty="0" smtClean="0"/>
              <a:t> </a:t>
            </a:r>
            <a:r>
              <a:rPr lang="es-GT" sz="2200" b="1" dirty="0" smtClean="0"/>
              <a:t>Ton CO</a:t>
            </a:r>
            <a:r>
              <a:rPr lang="es-GT" sz="2200" b="1" baseline="-25000" dirty="0" smtClean="0"/>
              <a:t>2</a:t>
            </a:r>
            <a:r>
              <a:rPr lang="es-GT" sz="2200" b="1" dirty="0" smtClean="0"/>
              <a:t>eq</a:t>
            </a:r>
          </a:p>
          <a:p>
            <a:pPr algn="ctr"/>
            <a:r>
              <a:rPr lang="es-GT" b="1" dirty="0" smtClean="0"/>
              <a:t>(&lt;3% de las emisiones nacionales) </a:t>
            </a:r>
            <a:endParaRPr lang="es-GT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35497" y="724054"/>
            <a:ext cx="225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 smtClean="0"/>
              <a:t>Metodología del IPCC</a:t>
            </a:r>
            <a:endParaRPr lang="es-GT" dirty="0"/>
          </a:p>
        </p:txBody>
      </p:sp>
      <p:sp>
        <p:nvSpPr>
          <p:cNvPr id="8" name="7 CuadroTexto"/>
          <p:cNvSpPr txBox="1"/>
          <p:nvPr/>
        </p:nvSpPr>
        <p:spPr>
          <a:xfrm>
            <a:off x="6012160" y="2739568"/>
            <a:ext cx="157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 smtClean="0">
                <a:solidFill>
                  <a:schemeClr val="bg1"/>
                </a:solidFill>
              </a:rPr>
              <a:t>Combustibles</a:t>
            </a:r>
            <a:endParaRPr lang="es-GT" b="1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016530" y="3520953"/>
            <a:ext cx="1101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b="1" dirty="0" smtClean="0"/>
              <a:t>Emisiones del suelo</a:t>
            </a:r>
            <a:endParaRPr lang="es-GT" sz="1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430691" y="795933"/>
            <a:ext cx="1101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b="1" dirty="0" smtClean="0"/>
              <a:t>Quemas en campo</a:t>
            </a:r>
            <a:endParaRPr lang="es-GT" sz="16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7430691" y="6501037"/>
            <a:ext cx="168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dirty="0" smtClean="0"/>
              <a:t>(ICC, 2015)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21881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62"/>
          </a:xfrm>
        </p:spPr>
        <p:txBody>
          <a:bodyPr>
            <a:normAutofit/>
          </a:bodyPr>
          <a:lstStyle/>
          <a:p>
            <a:r>
              <a:rPr lang="es-GT" sz="3200" dirty="0" smtClean="0">
                <a:solidFill>
                  <a:schemeClr val="tx2"/>
                </a:solidFill>
              </a:rPr>
              <a:t>Inundaciones</a:t>
            </a:r>
            <a:endParaRPr lang="es-MX" sz="3200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3590964"/>
            <a:ext cx="8229600" cy="257176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GT" sz="2400" b="1" dirty="0" smtClean="0"/>
              <a:t>¿Cómo reducir su impacto o adaptarse?</a:t>
            </a:r>
          </a:p>
          <a:p>
            <a:pPr>
              <a:buNone/>
            </a:pPr>
            <a:endParaRPr lang="es-GT" sz="1300" dirty="0" smtClean="0"/>
          </a:p>
          <a:p>
            <a:r>
              <a:rPr lang="es-GT" sz="2400" dirty="0" smtClean="0"/>
              <a:t>Estudios  de inundaciones y manejo de cuencas.</a:t>
            </a:r>
          </a:p>
          <a:p>
            <a:r>
              <a:rPr lang="es-GT" sz="2400" dirty="0" smtClean="0"/>
              <a:t>Bordas efectivas (bien construidas y planificadas </a:t>
            </a:r>
          </a:p>
          <a:p>
            <a:pPr>
              <a:buNone/>
            </a:pPr>
            <a:r>
              <a:rPr lang="es-GT" sz="2400" dirty="0" smtClean="0"/>
              <a:t>	de forma integral).</a:t>
            </a:r>
          </a:p>
          <a:p>
            <a:r>
              <a:rPr lang="es-GT" sz="2400" dirty="0" smtClean="0"/>
              <a:t>Drenaje de fincas integrado</a:t>
            </a:r>
          </a:p>
          <a:p>
            <a:r>
              <a:rPr lang="es-GT" sz="2400" dirty="0" smtClean="0"/>
              <a:t>Sistemas de Alerta Temprana</a:t>
            </a:r>
          </a:p>
          <a:p>
            <a:endParaRPr lang="es-MX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13541"/>
          <a:stretch>
            <a:fillRect/>
          </a:stretch>
        </p:blipFill>
        <p:spPr bwMode="auto">
          <a:xfrm>
            <a:off x="6999676" y="4077072"/>
            <a:ext cx="214432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2 Marcador de contenido"/>
          <p:cNvSpPr txBox="1">
            <a:spLocks/>
          </p:cNvSpPr>
          <p:nvPr/>
        </p:nvSpPr>
        <p:spPr>
          <a:xfrm>
            <a:off x="428596" y="1466101"/>
            <a:ext cx="8229600" cy="20947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GT" sz="2200" dirty="0" smtClean="0"/>
              <a:t>				</a:t>
            </a:r>
            <a:r>
              <a:rPr lang="es-GT" sz="2200" b="1" dirty="0" smtClean="0"/>
              <a:t>¿Por qué ocurren?</a:t>
            </a:r>
            <a:endParaRPr kumimoji="0" lang="es-GT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GT" sz="2200" dirty="0" smtClean="0"/>
              <a:t>Factores</a:t>
            </a:r>
            <a:r>
              <a:rPr kumimoji="0" lang="es-GT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naturales:</a:t>
            </a:r>
            <a:r>
              <a:rPr kumimoji="0" lang="es-GT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pendientes altas, lluvia intensa, sedimentos volcánicos, pendientes altas.</a:t>
            </a:r>
            <a:endParaRPr kumimoji="0" lang="es-GT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GT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Factores</a:t>
            </a:r>
            <a:r>
              <a:rPr kumimoji="0" lang="es-GT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humanos: modificación de cauces, urbanización en parte alta, erosión de suelos, mayor drenaje de campos.</a:t>
            </a:r>
            <a:endParaRPr kumimoji="0" lang="es-MX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9" name="8 Imagen" descr="LODO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307526" y="0"/>
            <a:ext cx="2836474" cy="1928802"/>
          </a:xfrm>
          <a:prstGeom prst="rect">
            <a:avLst/>
          </a:prstGeom>
        </p:spPr>
      </p:pic>
      <p:pic>
        <p:nvPicPr>
          <p:cNvPr id="10" name="9 Imagen" descr="lahar volcan de fuego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" y="0"/>
            <a:ext cx="2786050" cy="189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1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83673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GT" sz="2800" b="1" dirty="0" smtClean="0">
                <a:solidFill>
                  <a:schemeClr val="bg1"/>
                </a:solidFill>
              </a:rPr>
              <a:t>Generación y análisis de información meteorológica</a:t>
            </a:r>
            <a:endParaRPr lang="es-MX" sz="2800" b="1" dirty="0">
              <a:solidFill>
                <a:schemeClr val="bg1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r="2052" b="5273"/>
          <a:stretch/>
        </p:blipFill>
        <p:spPr bwMode="auto">
          <a:xfrm>
            <a:off x="9546" y="791411"/>
            <a:ext cx="9170966" cy="508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7" t="14818" b="25000"/>
          <a:stretch/>
        </p:blipFill>
        <p:spPr bwMode="auto">
          <a:xfrm>
            <a:off x="6130290" y="980728"/>
            <a:ext cx="3013710" cy="440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 descr="IMG_20140618_0939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80" y="4365104"/>
            <a:ext cx="2420888" cy="2420888"/>
          </a:xfrm>
          <a:prstGeom prst="rect">
            <a:avLst/>
          </a:prstGeom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4453870" y="5455484"/>
            <a:ext cx="4510618" cy="14025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GT" sz="1800" b="1" dirty="0">
                <a:solidFill>
                  <a:schemeClr val="tx2"/>
                </a:solidFill>
              </a:rPr>
              <a:t>R</a:t>
            </a:r>
            <a:r>
              <a:rPr lang="es-GT" sz="1800" b="1" dirty="0" smtClean="0">
                <a:solidFill>
                  <a:schemeClr val="tx2"/>
                </a:solidFill>
              </a:rPr>
              <a:t>ed de Estaciones </a:t>
            </a:r>
            <a:r>
              <a:rPr lang="es-GT" sz="1800" b="1" dirty="0">
                <a:solidFill>
                  <a:schemeClr val="tx2"/>
                </a:solidFill>
              </a:rPr>
              <a:t>M</a:t>
            </a:r>
            <a:r>
              <a:rPr lang="es-GT" sz="1800" b="1" dirty="0" smtClean="0">
                <a:solidFill>
                  <a:schemeClr val="tx2"/>
                </a:solidFill>
              </a:rPr>
              <a:t>eteorológicas ICC </a:t>
            </a:r>
          </a:p>
          <a:p>
            <a:pPr>
              <a:spcBef>
                <a:spcPts val="0"/>
              </a:spcBef>
            </a:pPr>
            <a:r>
              <a:rPr lang="es-GT" sz="1600" dirty="0" smtClean="0">
                <a:solidFill>
                  <a:schemeClr val="tx2"/>
                </a:solidFill>
              </a:rPr>
              <a:t>21 estaciones automáticas</a:t>
            </a:r>
          </a:p>
          <a:p>
            <a:pPr>
              <a:spcBef>
                <a:spcPts val="0"/>
              </a:spcBef>
            </a:pPr>
            <a:r>
              <a:rPr lang="es-GT" sz="1800" dirty="0" smtClean="0">
                <a:solidFill>
                  <a:schemeClr val="tx2"/>
                </a:solidFill>
              </a:rPr>
              <a:t>Boletines meteorológicos </a:t>
            </a:r>
          </a:p>
          <a:p>
            <a:pPr>
              <a:spcBef>
                <a:spcPts val="0"/>
              </a:spcBef>
            </a:pPr>
            <a:r>
              <a:rPr lang="es-GT" sz="1800" dirty="0" smtClean="0">
                <a:solidFill>
                  <a:schemeClr val="tx2"/>
                </a:solidFill>
              </a:rPr>
              <a:t>Balance hídrico	</a:t>
            </a:r>
          </a:p>
          <a:p>
            <a:pPr>
              <a:spcBef>
                <a:spcPts val="0"/>
              </a:spcBef>
            </a:pPr>
            <a:r>
              <a:rPr lang="es-GT" sz="1800" dirty="0" smtClean="0">
                <a:solidFill>
                  <a:schemeClr val="tx2"/>
                </a:solidFill>
              </a:rPr>
              <a:t>Boletines mensuales El Niño</a:t>
            </a:r>
          </a:p>
        </p:txBody>
      </p:sp>
    </p:spTree>
    <p:extLst>
      <p:ext uri="{BB962C8B-B14F-4D97-AF65-F5344CB8AC3E}">
        <p14:creationId xmlns:p14="http://schemas.microsoft.com/office/powerpoint/2010/main" val="193066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83673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s-GT" sz="2800" b="1" dirty="0" smtClean="0">
                <a:solidFill>
                  <a:schemeClr val="bg1"/>
                </a:solidFill>
              </a:rPr>
              <a:t>Estudios para la gestión de riesgo de inundaciones</a:t>
            </a:r>
            <a:endParaRPr lang="es-GT" sz="1000" b="1" dirty="0">
              <a:solidFill>
                <a:schemeClr val="bg1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" b="1"/>
          <a:stretch/>
        </p:blipFill>
        <p:spPr bwMode="auto">
          <a:xfrm>
            <a:off x="2939756" y="901792"/>
            <a:ext cx="3000396" cy="3875965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01792"/>
            <a:ext cx="3027296" cy="459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0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9806" r="3665" b="21372"/>
          <a:stretch/>
        </p:blipFill>
        <p:spPr>
          <a:xfrm>
            <a:off x="35495" y="901792"/>
            <a:ext cx="2814573" cy="275469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38980" y="3678876"/>
            <a:ext cx="2388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000" dirty="0" smtClean="0"/>
              <a:t>Mapeo de áreas susceptibles de inundación</a:t>
            </a:r>
            <a:endParaRPr lang="es-GT" sz="2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275856" y="4934240"/>
            <a:ext cx="2388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000" dirty="0" smtClean="0"/>
              <a:t>Estudios hidrológicos de los ríos</a:t>
            </a:r>
            <a:endParaRPr lang="es-GT" sz="2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084168" y="5535514"/>
            <a:ext cx="3027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000" dirty="0" smtClean="0"/>
              <a:t>Modelación hidráulica de secciones</a:t>
            </a:r>
            <a:endParaRPr lang="es-GT" sz="2000" dirty="0"/>
          </a:p>
        </p:txBody>
      </p:sp>
      <p:pic>
        <p:nvPicPr>
          <p:cNvPr id="10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2" b="15018"/>
          <a:stretch>
            <a:fillRect/>
          </a:stretch>
        </p:blipFill>
        <p:spPr bwMode="auto">
          <a:xfrm>
            <a:off x="35494" y="4694539"/>
            <a:ext cx="2277905" cy="12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91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s.cdn1.123rf.com/168nwm/mipan/mipan1002/mipan100200009/6449783-torre-de-las-comunicacio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119131"/>
            <a:ext cx="1459353" cy="1885933"/>
          </a:xfrm>
          <a:prstGeom prst="rect">
            <a:avLst/>
          </a:prstGeom>
          <a:noFill/>
        </p:spPr>
      </p:pic>
      <p:pic>
        <p:nvPicPr>
          <p:cNvPr id="5" name="Picture 4" descr="https://encrypted-tbn3.gstatic.com/images?q=tbn:ANd9GcQ5TQbr00vYEcfA41tg2olQD-Ak8teWhPxgJS4HO1hgbMoP9ud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312" y="3924342"/>
            <a:ext cx="1425900" cy="1343347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933056"/>
            <a:ext cx="1911525" cy="136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http://maralboran.org/wikipedia/images/thumb/8/83/Diagramabarras.png/200px-Diagramabarra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9892" y="4767095"/>
            <a:ext cx="688150" cy="502350"/>
          </a:xfrm>
          <a:prstGeom prst="rect">
            <a:avLst/>
          </a:prstGeom>
          <a:noFill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0457" y="3962348"/>
            <a:ext cx="385698" cy="103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Flecha abajo"/>
          <p:cNvSpPr/>
          <p:nvPr/>
        </p:nvSpPr>
        <p:spPr>
          <a:xfrm rot="3935062">
            <a:off x="2951579" y="2889279"/>
            <a:ext cx="187328" cy="12734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Flecha abajo"/>
          <p:cNvSpPr/>
          <p:nvPr/>
        </p:nvSpPr>
        <p:spPr>
          <a:xfrm rot="14667409">
            <a:off x="3167159" y="3244065"/>
            <a:ext cx="165901" cy="1273409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Flecha abajo"/>
          <p:cNvSpPr/>
          <p:nvPr/>
        </p:nvSpPr>
        <p:spPr>
          <a:xfrm rot="17386251">
            <a:off x="5834172" y="2874717"/>
            <a:ext cx="161801" cy="1273409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Flecha izquierda, derecha y arriba"/>
          <p:cNvSpPr/>
          <p:nvPr/>
        </p:nvSpPr>
        <p:spPr>
          <a:xfrm rot="10800000">
            <a:off x="3592730" y="1511247"/>
            <a:ext cx="2138850" cy="333576"/>
          </a:xfrm>
          <a:prstGeom prst="leftRightUp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Flecha abajo"/>
          <p:cNvSpPr/>
          <p:nvPr/>
        </p:nvSpPr>
        <p:spPr>
          <a:xfrm rot="16200000">
            <a:off x="2962245" y="4390271"/>
            <a:ext cx="166786" cy="907388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13 Imagen" descr="DSC_04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983" y="1053186"/>
            <a:ext cx="2534934" cy="142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14 Imagen" descr="DSC_04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3568" y="980728"/>
            <a:ext cx="2527732" cy="142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663091" y="2391138"/>
            <a:ext cx="2836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Foto: Rio Margarita, Los Esclavos. ICC 2013</a:t>
            </a:r>
            <a:endParaRPr lang="es-MX" sz="12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228184" y="2503929"/>
            <a:ext cx="2527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Foto: Rio María Linda .      ICC 2013</a:t>
            </a:r>
            <a:endParaRPr lang="es-MX" sz="1200" dirty="0"/>
          </a:p>
        </p:txBody>
      </p:sp>
      <p:pic>
        <p:nvPicPr>
          <p:cNvPr id="18" name="Picture 2" descr="C:\Data\POA 2012\fotos varias\FOTOS MARIA LINDA\GIRA MARIA LINDA\DSC_0466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876256" y="3645024"/>
            <a:ext cx="1937309" cy="145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18 CuadroTexto"/>
          <p:cNvSpPr txBox="1"/>
          <p:nvPr/>
        </p:nvSpPr>
        <p:spPr>
          <a:xfrm>
            <a:off x="6844178" y="5157192"/>
            <a:ext cx="1328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/>
              <a:t>Foto: ICC 2012</a:t>
            </a:r>
            <a:endParaRPr lang="es-MX" sz="1400" dirty="0"/>
          </a:p>
        </p:txBody>
      </p:sp>
      <p:sp>
        <p:nvSpPr>
          <p:cNvPr id="20" name="19 Rectángulo"/>
          <p:cNvSpPr/>
          <p:nvPr/>
        </p:nvSpPr>
        <p:spPr>
          <a:xfrm>
            <a:off x="993312" y="221739"/>
            <a:ext cx="717908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lvl="4" algn="ctr">
              <a:buSzPct val="100000"/>
            </a:pPr>
            <a:r>
              <a:rPr lang="es-MX" sz="2400" b="1" dirty="0" smtClean="0"/>
              <a:t>Sistema de Alerta Temprana ante Inundaciones</a:t>
            </a:r>
            <a:endParaRPr lang="es-MX" sz="2400" b="1" dirty="0"/>
          </a:p>
        </p:txBody>
      </p:sp>
      <p:sp>
        <p:nvSpPr>
          <p:cNvPr id="21" name="20 Rectángulo"/>
          <p:cNvSpPr/>
          <p:nvPr/>
        </p:nvSpPr>
        <p:spPr>
          <a:xfrm>
            <a:off x="3275856" y="1177007"/>
            <a:ext cx="2930584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4">
              <a:buSzPct val="100000"/>
            </a:pPr>
            <a:r>
              <a:rPr lang="es-MX" sz="1400" dirty="0"/>
              <a:t>1.- Monitoreo de </a:t>
            </a:r>
            <a:r>
              <a:rPr lang="es-MX" sz="1400" dirty="0" smtClean="0"/>
              <a:t>crecida de caudales</a:t>
            </a:r>
            <a:endParaRPr lang="es-MX" sz="1400" dirty="0"/>
          </a:p>
        </p:txBody>
      </p:sp>
      <p:sp>
        <p:nvSpPr>
          <p:cNvPr id="22" name="21 Rectángulo"/>
          <p:cNvSpPr/>
          <p:nvPr/>
        </p:nvSpPr>
        <p:spPr>
          <a:xfrm>
            <a:off x="3491880" y="1897087"/>
            <a:ext cx="2655912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4">
              <a:buSzPct val="100000"/>
            </a:pPr>
            <a:r>
              <a:rPr lang="es-MX" sz="1400" dirty="0"/>
              <a:t>2.- Envío de información vía GSM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547936" y="3284984"/>
            <a:ext cx="2439888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4">
              <a:buSzPct val="100000"/>
            </a:pPr>
            <a:r>
              <a:rPr lang="es-MX" sz="1400" dirty="0"/>
              <a:t>3.-Recepción oficina de monitoreo –SAT e ICC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6350457" y="3068960"/>
            <a:ext cx="3046079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4">
              <a:buSzPct val="100000"/>
            </a:pPr>
            <a:r>
              <a:rPr lang="es-MX" sz="1400" dirty="0" smtClean="0"/>
              <a:t>4.-Envío de mensaje de texto –GSM a comunidades parte baja de la cuenca.</a:t>
            </a:r>
            <a:endParaRPr lang="es-MX" sz="1400" dirty="0"/>
          </a:p>
        </p:txBody>
      </p:sp>
      <p:sp>
        <p:nvSpPr>
          <p:cNvPr id="25" name="24 Rectángulo"/>
          <p:cNvSpPr/>
          <p:nvPr/>
        </p:nvSpPr>
        <p:spPr>
          <a:xfrm>
            <a:off x="3536692" y="5301208"/>
            <a:ext cx="3195548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4">
              <a:buSzPct val="100000"/>
            </a:pPr>
            <a:r>
              <a:rPr lang="es-MX" sz="1400" dirty="0" smtClean="0"/>
              <a:t>5.-análisis y registro de información. Elaboración de estudios, boletines,  etc.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21912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733</Words>
  <Application>Microsoft Office PowerPoint</Application>
  <PresentationFormat>Presentación en pantalla (4:3)</PresentationFormat>
  <Paragraphs>129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Office Theme</vt:lpstr>
      <vt:lpstr>Acciones del sector azucarero para enfrentar el Cambio Climático</vt:lpstr>
      <vt:lpstr>Contenido</vt:lpstr>
      <vt:lpstr>Acciones que han aumentado la resiliencia de la caña de azúcar en Guatemala</vt:lpstr>
      <vt:lpstr>Presentación de PowerPoint</vt:lpstr>
      <vt:lpstr>Huella de carbono del azúcar de Guatemala</vt:lpstr>
      <vt:lpstr>Inundaciones</vt:lpstr>
      <vt:lpstr>Generación y análisis de información meteorológica</vt:lpstr>
      <vt:lpstr>Estudios para la gestión de riesgo de inundaciones</vt:lpstr>
      <vt:lpstr>Presentación de PowerPoint</vt:lpstr>
      <vt:lpstr>Gestión de Riesgo de Inundaciones</vt:lpstr>
      <vt:lpstr>Escasez de agua</vt:lpstr>
      <vt:lpstr>Presentación de PowerPoint</vt:lpstr>
      <vt:lpstr>Apoyo a la protección de bosques</vt:lpstr>
      <vt:lpstr>Proyectos de reforestación</vt:lpstr>
      <vt:lpstr>Estudios de erosión y prácticas de conservación de suelos</vt:lpstr>
      <vt:lpstr>Puntos sobre el enfoque del trabajo</vt:lpstr>
      <vt:lpstr>Presentación de PowerPoint</vt:lpstr>
    </vt:vector>
  </TitlesOfParts>
  <Company>CIG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CIG CIG</dc:creator>
  <cp:lastModifiedBy>Alex Guerra</cp:lastModifiedBy>
  <cp:revision>16</cp:revision>
  <dcterms:created xsi:type="dcterms:W3CDTF">2015-02-06T14:09:05Z</dcterms:created>
  <dcterms:modified xsi:type="dcterms:W3CDTF">2015-03-06T04:19:29Z</dcterms:modified>
</cp:coreProperties>
</file>